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12192000"/>
  <p:notesSz cx="6858000" cy="9144000"/>
  <p:embeddedFontLst>
    <p:embeddedFont>
      <p:font typeface="Nunito"/>
      <p:regular r:id="rId21"/>
      <p:bold r:id="rId22"/>
      <p:italic r:id="rId23"/>
      <p:boldItalic r:id="rId24"/>
    </p:embeddedFont>
    <p:embeddedFont>
      <p:font typeface="Nunito Sans Black"/>
      <p:bold r:id="rId25"/>
      <p:boldItalic r:id="rId26"/>
    </p:embeddedFont>
    <p:embeddedFont>
      <p:font typeface="Nunito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1" roundtripDataSignature="AMtx7mj/tMqUQgK53uKYDxjM3Mq1HQCJi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Nunito-bold.fntdata"/><Relationship Id="rId21" Type="http://schemas.openxmlformats.org/officeDocument/2006/relationships/font" Target="fonts/Nunito-regular.fntdata"/><Relationship Id="rId24" Type="http://schemas.openxmlformats.org/officeDocument/2006/relationships/font" Target="fonts/Nunito-boldItalic.fntdata"/><Relationship Id="rId23" Type="http://schemas.openxmlformats.org/officeDocument/2006/relationships/font" Target="fonts/Nunit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unitoSansBlack-boldItalic.fntdata"/><Relationship Id="rId25" Type="http://schemas.openxmlformats.org/officeDocument/2006/relationships/font" Target="fonts/NunitoSansBlack-bold.fntdata"/><Relationship Id="rId28" Type="http://schemas.openxmlformats.org/officeDocument/2006/relationships/font" Target="fonts/NunitoSans-bold.fntdata"/><Relationship Id="rId27" Type="http://schemas.openxmlformats.org/officeDocument/2006/relationships/font" Target="fonts/NunitoSans-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NunitoSans-italic.fntdata"/><Relationship Id="rId7" Type="http://schemas.openxmlformats.org/officeDocument/2006/relationships/slide" Target="slides/slide3.xml"/><Relationship Id="rId8" Type="http://schemas.openxmlformats.org/officeDocument/2006/relationships/slide" Target="slides/slide4.xml"/><Relationship Id="rId31" Type="http://customschemas.google.com/relationships/presentationmetadata" Target="metadata"/><Relationship Id="rId30" Type="http://schemas.openxmlformats.org/officeDocument/2006/relationships/font" Target="fonts/NunitoSans-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1.png>
</file>

<file path=ppt/media/image13.png>
</file>

<file path=ppt/media/image15.png>
</file>

<file path=ppt/media/image16.jpg>
</file>

<file path=ppt/media/image17.png>
</file>

<file path=ppt/media/image18.png>
</file>

<file path=ppt/media/image21.jp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5.jp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CO"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5" name="Google Shape;235;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CO"/>
              <a:t>1. Automation</a:t>
            </a:r>
            <a:endParaRPr/>
          </a:p>
          <a:p>
            <a:pPr indent="0" lvl="0" marL="0" rtl="0" algn="l">
              <a:lnSpc>
                <a:spcPct val="100000"/>
              </a:lnSpc>
              <a:spcBef>
                <a:spcPts val="0"/>
              </a:spcBef>
              <a:spcAft>
                <a:spcPts val="0"/>
              </a:spcAft>
              <a:buSzPts val="1400"/>
              <a:buNone/>
            </a:pPr>
            <a:r>
              <a:rPr lang="es-CO"/>
              <a:t>2. Unemployment</a:t>
            </a:r>
            <a:endParaRPr/>
          </a:p>
          <a:p>
            <a:pPr indent="0" lvl="0" marL="0" rtl="0" algn="l">
              <a:lnSpc>
                <a:spcPct val="100000"/>
              </a:lnSpc>
              <a:spcBef>
                <a:spcPts val="0"/>
              </a:spcBef>
              <a:spcAft>
                <a:spcPts val="0"/>
              </a:spcAft>
              <a:buSzPts val="1400"/>
              <a:buNone/>
            </a:pPr>
            <a:r>
              <a:rPr lang="es-CO"/>
              <a:t>3. Taxation</a:t>
            </a:r>
            <a:endParaRPr/>
          </a:p>
          <a:p>
            <a:pPr indent="0" lvl="0" marL="0" rtl="0" algn="l">
              <a:lnSpc>
                <a:spcPct val="100000"/>
              </a:lnSpc>
              <a:spcBef>
                <a:spcPts val="0"/>
              </a:spcBef>
              <a:spcAft>
                <a:spcPts val="0"/>
              </a:spcAft>
              <a:buSzPts val="1400"/>
              <a:buNone/>
            </a:pPr>
            <a:r>
              <a:rPr lang="es-CO"/>
              <a:t>4. Industrial Revolution</a:t>
            </a:r>
            <a:endParaRPr/>
          </a:p>
          <a:p>
            <a:pPr indent="0" lvl="0" marL="0" rtl="0" algn="l">
              <a:lnSpc>
                <a:spcPct val="100000"/>
              </a:lnSpc>
              <a:spcBef>
                <a:spcPts val="0"/>
              </a:spcBef>
              <a:spcAft>
                <a:spcPts val="0"/>
              </a:spcAft>
              <a:buSzPts val="1400"/>
              <a:buNone/>
            </a:pPr>
            <a:r>
              <a:rPr lang="es-CO"/>
              <a:t>5. Displaced workers</a:t>
            </a:r>
            <a:endParaRPr/>
          </a:p>
          <a:p>
            <a:pPr indent="0" lvl="0" marL="0" rtl="0" algn="l">
              <a:lnSpc>
                <a:spcPct val="100000"/>
              </a:lnSpc>
              <a:spcBef>
                <a:spcPts val="0"/>
              </a:spcBef>
              <a:spcAft>
                <a:spcPts val="0"/>
              </a:spcAft>
              <a:buSzPts val="1400"/>
              <a:buNone/>
            </a:pPr>
            <a:r>
              <a:rPr lang="es-CO"/>
              <a:t>6. Witchcraft</a:t>
            </a:r>
            <a:endParaRPr/>
          </a:p>
          <a:p>
            <a:pPr indent="0" lvl="0" marL="0" rtl="0" algn="l">
              <a:lnSpc>
                <a:spcPct val="100000"/>
              </a:lnSpc>
              <a:spcBef>
                <a:spcPts val="0"/>
              </a:spcBef>
              <a:spcAft>
                <a:spcPts val="0"/>
              </a:spcAft>
              <a:buSzPts val="1400"/>
              <a:buNone/>
            </a:pPr>
            <a:r>
              <a:rPr lang="es-CO"/>
              <a:t>7. Efficiency</a:t>
            </a:r>
            <a:endParaRPr/>
          </a:p>
          <a:p>
            <a:pPr indent="0" lvl="0" marL="0" rtl="0" algn="l">
              <a:lnSpc>
                <a:spcPct val="100000"/>
              </a:lnSpc>
              <a:spcBef>
                <a:spcPts val="0"/>
              </a:spcBef>
              <a:spcAft>
                <a:spcPts val="0"/>
              </a:spcAft>
              <a:buSzPts val="1400"/>
              <a:buNone/>
            </a:pPr>
            <a:r>
              <a:rPr lang="es-CO"/>
              <a:t>8. Transition</a:t>
            </a:r>
            <a:endParaRPr/>
          </a:p>
        </p:txBody>
      </p:sp>
      <p:sp>
        <p:nvSpPr>
          <p:cNvPr id="236" name="Google Shape;236;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Google Shape;248;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9" name="Google Shape;249;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2" name="Google Shape;26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3" name="Google Shape;263;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CO"/>
              <a:t>Useful links: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s-CO"/>
              <a:t>https://www.indeed.com/career-advice/finding-a-job/types-of-it-jobs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s-CO"/>
              <a:t>https://www.jobtrainworks.org/career-advancement/it-occupations/types-of-it-jobs/ </a:t>
            </a:r>
            <a:endParaRPr/>
          </a:p>
        </p:txBody>
      </p:sp>
      <p:sp>
        <p:nvSpPr>
          <p:cNvPr id="277" name="Google Shape;277;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2" name="Google Shape;292;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CO"/>
              <a:t>Game: https://thewordsearch.com/puzzle/6824944/it-jobs/ </a:t>
            </a:r>
            <a:endParaRPr/>
          </a:p>
        </p:txBody>
      </p:sp>
      <p:sp>
        <p:nvSpPr>
          <p:cNvPr id="293" name="Google Shape;293;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6" name="Google Shape;306;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CO"/>
              <a:t>EXTRA ACTIVITY: https://thewordsearch.com/puzzle/6824944/it-jobs/ </a:t>
            </a:r>
            <a:endParaRPr/>
          </a:p>
        </p:txBody>
      </p:sp>
      <p:sp>
        <p:nvSpPr>
          <p:cNvPr id="307" name="Google Shape;307;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0" name="Google Shape;320;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1" name="Google Shape;321;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 name="Google Shape;103;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9" name="Google Shape;129;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CO"/>
              <a:t>Verbs in past review: https://wordwall.net/es/resource/34704781/crossword-past-simple-verbs </a:t>
            </a:r>
            <a:endParaRPr/>
          </a:p>
        </p:txBody>
      </p:sp>
      <p:sp>
        <p:nvSpPr>
          <p:cNvPr id="130" name="Google Shape;130;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1" name="Google Shape;15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CO"/>
              <a:t>Game: https://thewordsearch.com/puzzle/6824944/it-jobs/ </a:t>
            </a:r>
            <a:endParaRPr/>
          </a:p>
        </p:txBody>
      </p:sp>
      <p:sp>
        <p:nvSpPr>
          <p:cNvPr id="152" name="Google Shape;15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0" name="Google Shape;170;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4" name="Google Shape;18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8" name="Google Shape;19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CO"/>
              <a:t>Answers to the comprehension questions: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s-CO"/>
              <a:t>1. Bob's main concern regarding robots and automation is that they will take over jobs, leading to unemployment and potentially causing societal upheaval.</a:t>
            </a:r>
            <a:endParaRPr/>
          </a:p>
          <a:p>
            <a:pPr indent="0" lvl="0" marL="0" rtl="0" algn="l">
              <a:lnSpc>
                <a:spcPct val="100000"/>
              </a:lnSpc>
              <a:spcBef>
                <a:spcPts val="0"/>
              </a:spcBef>
              <a:spcAft>
                <a:spcPts val="0"/>
              </a:spcAft>
              <a:buSzPts val="1400"/>
              <a:buNone/>
            </a:pPr>
            <a:r>
              <a:rPr lang="es-CO"/>
              <a:t>2. The speaker counters Bob's concerns by pointing out that technological advancements have historically led to increased efficiency and prosperity, and that humans have adapted to these changes by learning new skills.</a:t>
            </a:r>
            <a:endParaRPr/>
          </a:p>
          <a:p>
            <a:pPr indent="0" lvl="0" marL="0" rtl="0" algn="l">
              <a:lnSpc>
                <a:spcPct val="100000"/>
              </a:lnSpc>
              <a:spcBef>
                <a:spcPts val="0"/>
              </a:spcBef>
              <a:spcAft>
                <a:spcPts val="0"/>
              </a:spcAft>
              <a:buSzPts val="1400"/>
              <a:buNone/>
            </a:pPr>
            <a:r>
              <a:rPr lang="es-CO"/>
              <a:t>3. The speaker uses the example of the Industrial Revolution to illustrate the impact of technological advancements on employment, highlighting how automation has led to fewer people working fewer hours to achieve greater prosperity.</a:t>
            </a:r>
            <a:endParaRPr/>
          </a:p>
          <a:p>
            <a:pPr indent="0" lvl="0" marL="0" rtl="0" algn="l">
              <a:lnSpc>
                <a:spcPct val="100000"/>
              </a:lnSpc>
              <a:spcBef>
                <a:spcPts val="0"/>
              </a:spcBef>
              <a:spcAft>
                <a:spcPts val="0"/>
              </a:spcAft>
              <a:buSzPts val="1400"/>
              <a:buNone/>
            </a:pPr>
            <a:r>
              <a:rPr lang="es-CO"/>
              <a:t>4. Some benefits of automation mentioned in the text include increased efficiency, reduced workload, and the ability to perform tasks that are difficult, dirty, dangerous, or time-consuming.</a:t>
            </a:r>
            <a:endParaRPr/>
          </a:p>
          <a:p>
            <a:pPr indent="0" lvl="0" marL="0" rtl="0" algn="l">
              <a:lnSpc>
                <a:spcPct val="100000"/>
              </a:lnSpc>
              <a:spcBef>
                <a:spcPts val="0"/>
              </a:spcBef>
              <a:spcAft>
                <a:spcPts val="0"/>
              </a:spcAft>
              <a:buSzPts val="1400"/>
              <a:buNone/>
            </a:pPr>
            <a:r>
              <a:rPr lang="es-CO"/>
              <a:t>5. The speaker suggests that humans adapt to technological advancements by learning new skills and finding new opportunities, ultimately benefiting from having their previous jobs done by machines.</a:t>
            </a:r>
            <a:endParaRPr/>
          </a:p>
        </p:txBody>
      </p:sp>
      <p:sp>
        <p:nvSpPr>
          <p:cNvPr id="199" name="Google Shape;19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0" name="Google Shape;210;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1" name="Google Shape;211;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s-CO"/>
              <a:t>1. Automation</a:t>
            </a:r>
            <a:endParaRPr/>
          </a:p>
          <a:p>
            <a:pPr indent="0" lvl="0" marL="0" rtl="0" algn="l">
              <a:lnSpc>
                <a:spcPct val="100000"/>
              </a:lnSpc>
              <a:spcBef>
                <a:spcPts val="0"/>
              </a:spcBef>
              <a:spcAft>
                <a:spcPts val="0"/>
              </a:spcAft>
              <a:buSzPts val="1400"/>
              <a:buNone/>
            </a:pPr>
            <a:r>
              <a:rPr lang="es-CO"/>
              <a:t>2. Unemployment</a:t>
            </a:r>
            <a:endParaRPr/>
          </a:p>
          <a:p>
            <a:pPr indent="0" lvl="0" marL="0" rtl="0" algn="l">
              <a:lnSpc>
                <a:spcPct val="100000"/>
              </a:lnSpc>
              <a:spcBef>
                <a:spcPts val="0"/>
              </a:spcBef>
              <a:spcAft>
                <a:spcPts val="0"/>
              </a:spcAft>
              <a:buSzPts val="1400"/>
              <a:buNone/>
            </a:pPr>
            <a:r>
              <a:rPr lang="es-CO"/>
              <a:t>3. Taxation</a:t>
            </a:r>
            <a:endParaRPr/>
          </a:p>
          <a:p>
            <a:pPr indent="0" lvl="0" marL="0" rtl="0" algn="l">
              <a:lnSpc>
                <a:spcPct val="100000"/>
              </a:lnSpc>
              <a:spcBef>
                <a:spcPts val="0"/>
              </a:spcBef>
              <a:spcAft>
                <a:spcPts val="0"/>
              </a:spcAft>
              <a:buSzPts val="1400"/>
              <a:buNone/>
            </a:pPr>
            <a:r>
              <a:rPr lang="es-CO"/>
              <a:t>4. Industrial Revolution</a:t>
            </a:r>
            <a:endParaRPr/>
          </a:p>
          <a:p>
            <a:pPr indent="0" lvl="0" marL="0" rtl="0" algn="l">
              <a:lnSpc>
                <a:spcPct val="100000"/>
              </a:lnSpc>
              <a:spcBef>
                <a:spcPts val="0"/>
              </a:spcBef>
              <a:spcAft>
                <a:spcPts val="0"/>
              </a:spcAft>
              <a:buSzPts val="1400"/>
              <a:buNone/>
            </a:pPr>
            <a:r>
              <a:rPr lang="es-CO"/>
              <a:t>5. Displaced workers</a:t>
            </a:r>
            <a:endParaRPr/>
          </a:p>
          <a:p>
            <a:pPr indent="0" lvl="0" marL="0" rtl="0" algn="l">
              <a:lnSpc>
                <a:spcPct val="100000"/>
              </a:lnSpc>
              <a:spcBef>
                <a:spcPts val="0"/>
              </a:spcBef>
              <a:spcAft>
                <a:spcPts val="0"/>
              </a:spcAft>
              <a:buSzPts val="1400"/>
              <a:buNone/>
            </a:pPr>
            <a:r>
              <a:rPr lang="es-CO"/>
              <a:t>6. Witchcraft</a:t>
            </a:r>
            <a:endParaRPr/>
          </a:p>
          <a:p>
            <a:pPr indent="0" lvl="0" marL="0" rtl="0" algn="l">
              <a:lnSpc>
                <a:spcPct val="100000"/>
              </a:lnSpc>
              <a:spcBef>
                <a:spcPts val="0"/>
              </a:spcBef>
              <a:spcAft>
                <a:spcPts val="0"/>
              </a:spcAft>
              <a:buSzPts val="1400"/>
              <a:buNone/>
            </a:pPr>
            <a:r>
              <a:rPr lang="es-CO"/>
              <a:t>7. Efficiency</a:t>
            </a:r>
            <a:endParaRPr/>
          </a:p>
          <a:p>
            <a:pPr indent="0" lvl="0" marL="0" rtl="0" algn="l">
              <a:lnSpc>
                <a:spcPct val="100000"/>
              </a:lnSpc>
              <a:spcBef>
                <a:spcPts val="0"/>
              </a:spcBef>
              <a:spcAft>
                <a:spcPts val="0"/>
              </a:spcAft>
              <a:buSzPts val="1400"/>
              <a:buNone/>
            </a:pPr>
            <a:r>
              <a:rPr lang="es-CO"/>
              <a:t>8. Transition</a:t>
            </a:r>
            <a:endParaRPr/>
          </a:p>
        </p:txBody>
      </p:sp>
      <p:sp>
        <p:nvSpPr>
          <p:cNvPr id="223" name="Google Shape;22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s-CO"/>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15" name="Shape 15"/>
        <p:cNvGrpSpPr/>
        <p:nvPr/>
      </p:nvGrpSpPr>
      <p:grpSpPr>
        <a:xfrm>
          <a:off x="0" y="0"/>
          <a:ext cx="0" cy="0"/>
          <a:chOff x="0" y="0"/>
          <a:chExt cx="0" cy="0"/>
        </a:xfrm>
      </p:grpSpPr>
      <p:sp>
        <p:nvSpPr>
          <p:cNvPr id="16" name="Google Shape;16;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72" name="Shape 72"/>
        <p:cNvGrpSpPr/>
        <p:nvPr/>
      </p:nvGrpSpPr>
      <p:grpSpPr>
        <a:xfrm>
          <a:off x="0" y="0"/>
          <a:ext cx="0" cy="0"/>
          <a:chOff x="0" y="0"/>
          <a:chExt cx="0" cy="0"/>
        </a:xfrm>
      </p:grpSpPr>
      <p:sp>
        <p:nvSpPr>
          <p:cNvPr id="73" name="Google Shape;73;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p:cSld name="Título vertical y texto">
    <p:spTree>
      <p:nvGrpSpPr>
        <p:cNvPr id="78" name="Shape 78"/>
        <p:cNvGrpSpPr/>
        <p:nvPr/>
      </p:nvGrpSpPr>
      <p:grpSpPr>
        <a:xfrm>
          <a:off x="0" y="0"/>
          <a:ext cx="0" cy="0"/>
          <a:chOff x="0" y="0"/>
          <a:chExt cx="0" cy="0"/>
        </a:xfrm>
      </p:grpSpPr>
      <p:sp>
        <p:nvSpPr>
          <p:cNvPr id="79" name="Google Shape;79;p2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19" name="Shape 19"/>
        <p:cNvGrpSpPr/>
        <p:nvPr/>
      </p:nvGrpSpPr>
      <p:grpSpPr>
        <a:xfrm>
          <a:off x="0" y="0"/>
          <a:ext cx="0" cy="0"/>
          <a:chOff x="0" y="0"/>
          <a:chExt cx="0" cy="0"/>
        </a:xfrm>
      </p:grpSpPr>
      <p:sp>
        <p:nvSpPr>
          <p:cNvPr id="20" name="Google Shape;20;p16"/>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6"/>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5" name="Shape 25"/>
        <p:cNvGrpSpPr/>
        <p:nvPr/>
      </p:nvGrpSpPr>
      <p:grpSpPr>
        <a:xfrm>
          <a:off x="0" y="0"/>
          <a:ext cx="0" cy="0"/>
          <a:chOff x="0" y="0"/>
          <a:chExt cx="0" cy="0"/>
        </a:xfrm>
      </p:grpSpPr>
      <p:sp>
        <p:nvSpPr>
          <p:cNvPr id="26" name="Google Shape;26;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7"/>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31" name="Shape 31"/>
        <p:cNvGrpSpPr/>
        <p:nvPr/>
      </p:nvGrpSpPr>
      <p:grpSpPr>
        <a:xfrm>
          <a:off x="0" y="0"/>
          <a:ext cx="0" cy="0"/>
          <a:chOff x="0" y="0"/>
          <a:chExt cx="0" cy="0"/>
        </a:xfrm>
      </p:grpSpPr>
      <p:sp>
        <p:nvSpPr>
          <p:cNvPr id="32" name="Google Shape;32;p18"/>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8"/>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7" name="Shape 37"/>
        <p:cNvGrpSpPr/>
        <p:nvPr/>
      </p:nvGrpSpPr>
      <p:grpSpPr>
        <a:xfrm>
          <a:off x="0" y="0"/>
          <a:ext cx="0" cy="0"/>
          <a:chOff x="0" y="0"/>
          <a:chExt cx="0" cy="0"/>
        </a:xfrm>
      </p:grpSpPr>
      <p:sp>
        <p:nvSpPr>
          <p:cNvPr id="38" name="Google Shape;38;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9"/>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9"/>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4" name="Shape 44"/>
        <p:cNvGrpSpPr/>
        <p:nvPr/>
      </p:nvGrpSpPr>
      <p:grpSpPr>
        <a:xfrm>
          <a:off x="0" y="0"/>
          <a:ext cx="0" cy="0"/>
          <a:chOff x="0" y="0"/>
          <a:chExt cx="0" cy="0"/>
        </a:xfrm>
      </p:grpSpPr>
      <p:sp>
        <p:nvSpPr>
          <p:cNvPr id="45" name="Google Shape;45;p2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0"/>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20"/>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20"/>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20"/>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type="titleOnly">
  <p:cSld name="TITLE_ONLY">
    <p:spTree>
      <p:nvGrpSpPr>
        <p:cNvPr id="53" name="Shape 53"/>
        <p:cNvGrpSpPr/>
        <p:nvPr/>
      </p:nvGrpSpPr>
      <p:grpSpPr>
        <a:xfrm>
          <a:off x="0" y="0"/>
          <a:ext cx="0" cy="0"/>
          <a:chOff x="0" y="0"/>
          <a:chExt cx="0" cy="0"/>
        </a:xfrm>
      </p:grpSpPr>
      <p:sp>
        <p:nvSpPr>
          <p:cNvPr id="54" name="Google Shape;54;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58" name="Shape 58"/>
        <p:cNvGrpSpPr/>
        <p:nvPr/>
      </p:nvGrpSpPr>
      <p:grpSpPr>
        <a:xfrm>
          <a:off x="0" y="0"/>
          <a:ext cx="0" cy="0"/>
          <a:chOff x="0" y="0"/>
          <a:chExt cx="0" cy="0"/>
        </a:xfrm>
      </p:grpSpPr>
      <p:sp>
        <p:nvSpPr>
          <p:cNvPr id="59" name="Google Shape;59;p2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2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5" name="Shape 65"/>
        <p:cNvGrpSpPr/>
        <p:nvPr/>
      </p:nvGrpSpPr>
      <p:grpSpPr>
        <a:xfrm>
          <a:off x="0" y="0"/>
          <a:ext cx="0" cy="0"/>
          <a:chOff x="0" y="0"/>
          <a:chExt cx="0" cy="0"/>
        </a:xfrm>
      </p:grpSpPr>
      <p:sp>
        <p:nvSpPr>
          <p:cNvPr id="66" name="Google Shape;66;p2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3"/>
          <p:cNvSpPr/>
          <p:nvPr>
            <p:ph idx="2" type="pic"/>
          </p:nvPr>
        </p:nvSpPr>
        <p:spPr>
          <a:xfrm>
            <a:off x="5183188" y="987425"/>
            <a:ext cx="6172200" cy="4873625"/>
          </a:xfrm>
          <a:prstGeom prst="rect">
            <a:avLst/>
          </a:prstGeom>
          <a:noFill/>
          <a:ln>
            <a:noFill/>
          </a:ln>
        </p:spPr>
      </p:sp>
      <p:sp>
        <p:nvSpPr>
          <p:cNvPr id="68" name="Google Shape;68;p2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image" Target="../media/image11.png"/><Relationship Id="rId6" Type="http://schemas.openxmlformats.org/officeDocument/2006/relationships/image" Target="../media/image8.png"/><Relationship Id="rId7" Type="http://schemas.openxmlformats.org/officeDocument/2006/relationships/image" Target="../media/image1.png"/><Relationship Id="rId8"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image" Target="../media/image25.png"/><Relationship Id="rId7" Type="http://schemas.openxmlformats.org/officeDocument/2006/relationships/hyperlink" Target="https://www.liveworksheets.com/w/en/english-second-language-esl/351252"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1.png"/><Relationship Id="rId7" Type="http://schemas.openxmlformats.org/officeDocument/2006/relationships/hyperlink" Target="https://es.educaplay.com/recursos-educativos/18400537-it_jobs.html" TargetMode="External"/><Relationship Id="rId8"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1.png"/><Relationship Id="rId7"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1.jpg"/><Relationship Id="rId4" Type="http://schemas.openxmlformats.org/officeDocument/2006/relationships/image" Target="../media/image15.png"/><Relationship Id="rId5" Type="http://schemas.openxmlformats.org/officeDocument/2006/relationships/image" Target="../media/image1.png"/><Relationship Id="rId6" Type="http://schemas.openxmlformats.org/officeDocument/2006/relationships/image" Target="../media/image11.png"/><Relationship Id="rId7"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1.png"/><Relationship Id="rId7" Type="http://schemas.openxmlformats.org/officeDocument/2006/relationships/image" Target="../media/image2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1.jpg"/><Relationship Id="rId4" Type="http://schemas.openxmlformats.org/officeDocument/2006/relationships/image" Target="../media/image13.png"/><Relationship Id="rId5" Type="http://schemas.openxmlformats.org/officeDocument/2006/relationships/image" Target="../media/image6.png"/><Relationship Id="rId6"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5.jpg"/><Relationship Id="rId4" Type="http://schemas.openxmlformats.org/officeDocument/2006/relationships/image" Target="../media/image3.png"/><Relationship Id="rId9" Type="http://schemas.openxmlformats.org/officeDocument/2006/relationships/image" Target="../media/image6.png"/><Relationship Id="rId5" Type="http://schemas.openxmlformats.org/officeDocument/2006/relationships/image" Target="../media/image26.png"/><Relationship Id="rId6" Type="http://schemas.openxmlformats.org/officeDocument/2006/relationships/image" Target="../media/image11.png"/><Relationship Id="rId7" Type="http://schemas.openxmlformats.org/officeDocument/2006/relationships/image" Target="../media/image8.png"/><Relationship Id="rId8"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image" Target="../media/image11.png"/><Relationship Id="rId6" Type="http://schemas.openxmlformats.org/officeDocument/2006/relationships/image" Target="../media/image1.png"/><Relationship Id="rId7"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1.png"/><Relationship Id="rId7" Type="http://schemas.openxmlformats.org/officeDocument/2006/relationships/hyperlink" Target="https://wordwall.net/es/resource/34704781/crossword-past-simple-verb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hyperlink" Target="https://thewordsearch.com/puzzle/6824944/it-jobs/" TargetMode="External"/><Relationship Id="rId6" Type="http://schemas.openxmlformats.org/officeDocument/2006/relationships/image" Target="../media/image6.png"/><Relationship Id="rId7" Type="http://schemas.openxmlformats.org/officeDocument/2006/relationships/image" Target="../media/image1.png"/><Relationship Id="rId8" Type="http://schemas.openxmlformats.org/officeDocument/2006/relationships/image" Target="../media/image1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1.jpg"/><Relationship Id="rId4" Type="http://schemas.openxmlformats.org/officeDocument/2006/relationships/image" Target="../media/image13.png"/><Relationship Id="rId9" Type="http://schemas.openxmlformats.org/officeDocument/2006/relationships/hyperlink" Target="https://wordwall.net/es/resource/37103225/idioma-en-ingl%C3%A9s/it-jobs" TargetMode="External"/><Relationship Id="rId5" Type="http://schemas.openxmlformats.org/officeDocument/2006/relationships/image" Target="../media/image6.png"/><Relationship Id="rId6" Type="http://schemas.openxmlformats.org/officeDocument/2006/relationships/image" Target="../media/image11.png"/><Relationship Id="rId7" Type="http://schemas.openxmlformats.org/officeDocument/2006/relationships/hyperlink" Target="https://wordwall.net/es/resource/37103225/idioma-en-ingl%C3%A9s/it-jobs" TargetMode="External"/><Relationship Id="rId8"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1.jpg"/><Relationship Id="rId4" Type="http://schemas.openxmlformats.org/officeDocument/2006/relationships/image" Target="../media/image13.png"/><Relationship Id="rId5" Type="http://schemas.openxmlformats.org/officeDocument/2006/relationships/image" Target="../media/image6.png"/><Relationship Id="rId6"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2.png"/><Relationship Id="rId4" Type="http://schemas.openxmlformats.org/officeDocument/2006/relationships/image" Target="../media/image15.png"/><Relationship Id="rId5" Type="http://schemas.openxmlformats.org/officeDocument/2006/relationships/image" Target="../media/image1.png"/><Relationship Id="rId6"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2.png"/><Relationship Id="rId4" Type="http://schemas.openxmlformats.org/officeDocument/2006/relationships/image" Target="../media/image15.png"/><Relationship Id="rId5" Type="http://schemas.openxmlformats.org/officeDocument/2006/relationships/image" Target="../media/image1.png"/><Relationship Id="rId6"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hyperlink" Target="https://es.educaplay.com/recursos-educativos/18398539-it_actions.html" TargetMode="External"/><Relationship Id="rId7" Type="http://schemas.openxmlformats.org/officeDocument/2006/relationships/image" Target="../media/image28.png"/><Relationship Id="rId8" Type="http://schemas.openxmlformats.org/officeDocument/2006/relationships/hyperlink" Target="https://es.educaplay.com/recursos-educativos/18398539-it_actions.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grpSp>
        <p:nvGrpSpPr>
          <p:cNvPr id="89" name="Google Shape;89;p1"/>
          <p:cNvGrpSpPr/>
          <p:nvPr/>
        </p:nvGrpSpPr>
        <p:grpSpPr>
          <a:xfrm>
            <a:off x="0" y="-1"/>
            <a:ext cx="12192000" cy="6858002"/>
            <a:chOff x="0" y="317351"/>
            <a:chExt cx="12192000" cy="6858002"/>
          </a:xfrm>
        </p:grpSpPr>
        <p:pic>
          <p:nvPicPr>
            <p:cNvPr id="90" name="Google Shape;90;p1"/>
            <p:cNvPicPr preferRelativeResize="0"/>
            <p:nvPr/>
          </p:nvPicPr>
          <p:blipFill rotWithShape="1">
            <a:blip r:embed="rId3">
              <a:alphaModFix/>
            </a:blip>
            <a:srcRect b="7533" l="7812" r="7809" t="0"/>
            <a:stretch/>
          </p:blipFill>
          <p:spPr>
            <a:xfrm>
              <a:off x="0" y="317351"/>
              <a:ext cx="12192000" cy="6858002"/>
            </a:xfrm>
            <a:prstGeom prst="rect">
              <a:avLst/>
            </a:prstGeom>
            <a:noFill/>
            <a:ln>
              <a:noFill/>
            </a:ln>
          </p:spPr>
        </p:pic>
        <p:pic>
          <p:nvPicPr>
            <p:cNvPr id="91" name="Google Shape;91;p1"/>
            <p:cNvPicPr preferRelativeResize="0"/>
            <p:nvPr/>
          </p:nvPicPr>
          <p:blipFill rotWithShape="1">
            <a:blip r:embed="rId4">
              <a:alphaModFix/>
            </a:blip>
            <a:srcRect b="0" l="0" r="0" t="0"/>
            <a:stretch/>
          </p:blipFill>
          <p:spPr>
            <a:xfrm>
              <a:off x="0" y="317351"/>
              <a:ext cx="12192000" cy="6858002"/>
            </a:xfrm>
            <a:prstGeom prst="rect">
              <a:avLst/>
            </a:prstGeom>
            <a:noFill/>
            <a:ln>
              <a:noFill/>
            </a:ln>
          </p:spPr>
        </p:pic>
      </p:grpSp>
      <p:pic>
        <p:nvPicPr>
          <p:cNvPr id="92" name="Google Shape;92;p1"/>
          <p:cNvPicPr preferRelativeResize="0"/>
          <p:nvPr/>
        </p:nvPicPr>
        <p:blipFill rotWithShape="1">
          <a:blip r:embed="rId5">
            <a:alphaModFix/>
          </a:blip>
          <a:srcRect b="0" l="0" r="0" t="0"/>
          <a:stretch/>
        </p:blipFill>
        <p:spPr>
          <a:xfrm>
            <a:off x="4219039" y="647754"/>
            <a:ext cx="3753920" cy="1798753"/>
          </a:xfrm>
          <a:prstGeom prst="rect">
            <a:avLst/>
          </a:prstGeom>
          <a:noFill/>
          <a:ln>
            <a:noFill/>
          </a:ln>
        </p:spPr>
      </p:pic>
      <p:sp>
        <p:nvSpPr>
          <p:cNvPr id="93" name="Google Shape;93;p1"/>
          <p:cNvSpPr txBox="1"/>
          <p:nvPr/>
        </p:nvSpPr>
        <p:spPr>
          <a:xfrm>
            <a:off x="2158676" y="2392672"/>
            <a:ext cx="7874647" cy="116955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7000"/>
              <a:buFont typeface="Arial"/>
              <a:buNone/>
            </a:pPr>
            <a:r>
              <a:rPr b="1" i="0" lang="es-CO" sz="7000" u="none" cap="none" strike="noStrike">
                <a:solidFill>
                  <a:schemeClr val="lt1"/>
                </a:solidFill>
                <a:latin typeface="Nunito Sans Black"/>
                <a:ea typeface="Nunito Sans Black"/>
                <a:cs typeface="Nunito Sans Black"/>
                <a:sym typeface="Nunito Sans Black"/>
              </a:rPr>
              <a:t>Bootcamp</a:t>
            </a:r>
            <a:endParaRPr b="1" i="0" sz="7000" u="none" cap="none" strike="noStrike">
              <a:solidFill>
                <a:schemeClr val="lt1"/>
              </a:solidFill>
              <a:latin typeface="Nunito Sans Black"/>
              <a:ea typeface="Nunito Sans Black"/>
              <a:cs typeface="Nunito Sans Black"/>
              <a:sym typeface="Nunito Sans Black"/>
            </a:endParaRPr>
          </a:p>
        </p:txBody>
      </p:sp>
      <p:sp>
        <p:nvSpPr>
          <p:cNvPr id="94" name="Google Shape;94;p1"/>
          <p:cNvSpPr txBox="1"/>
          <p:nvPr/>
        </p:nvSpPr>
        <p:spPr>
          <a:xfrm>
            <a:off x="2185075" y="3581822"/>
            <a:ext cx="7874647" cy="83095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0" i="0" lang="es-CO" sz="4800" u="none" cap="none" strike="noStrike">
                <a:solidFill>
                  <a:schemeClr val="lt1"/>
                </a:solidFill>
                <a:latin typeface="Nunito Sans Black"/>
                <a:ea typeface="Nunito Sans Black"/>
                <a:cs typeface="Nunito Sans Black"/>
                <a:sym typeface="Nunito Sans Black"/>
              </a:rPr>
              <a:t>Jobs in IT</a:t>
            </a:r>
            <a:endParaRPr b="0" i="0" sz="4800" u="none" cap="none" strike="noStrike">
              <a:solidFill>
                <a:schemeClr val="lt1"/>
              </a:solidFill>
              <a:latin typeface="Nunito Sans Black"/>
              <a:ea typeface="Nunito Sans Black"/>
              <a:cs typeface="Nunito Sans Black"/>
              <a:sym typeface="Nunito Sans Black"/>
            </a:endParaRPr>
          </a:p>
        </p:txBody>
      </p:sp>
      <p:pic>
        <p:nvPicPr>
          <p:cNvPr id="95" name="Google Shape;95;p1"/>
          <p:cNvPicPr preferRelativeResize="0"/>
          <p:nvPr/>
        </p:nvPicPr>
        <p:blipFill rotWithShape="1">
          <a:blip r:embed="rId6">
            <a:alphaModFix/>
          </a:blip>
          <a:srcRect b="0" l="0" r="0" t="0"/>
          <a:stretch/>
        </p:blipFill>
        <p:spPr>
          <a:xfrm>
            <a:off x="9712776" y="5933677"/>
            <a:ext cx="2164967" cy="669682"/>
          </a:xfrm>
          <a:prstGeom prst="rect">
            <a:avLst/>
          </a:prstGeom>
          <a:noFill/>
          <a:ln>
            <a:noFill/>
          </a:ln>
        </p:spPr>
      </p:pic>
      <p:grpSp>
        <p:nvGrpSpPr>
          <p:cNvPr id="96" name="Google Shape;96;p1"/>
          <p:cNvGrpSpPr/>
          <p:nvPr/>
        </p:nvGrpSpPr>
        <p:grpSpPr>
          <a:xfrm>
            <a:off x="626477" y="254641"/>
            <a:ext cx="11251266" cy="983288"/>
            <a:chOff x="626477" y="254641"/>
            <a:chExt cx="11251266" cy="983288"/>
          </a:xfrm>
        </p:grpSpPr>
        <p:pic>
          <p:nvPicPr>
            <p:cNvPr id="97" name="Google Shape;97;p1"/>
            <p:cNvPicPr preferRelativeResize="0"/>
            <p:nvPr/>
          </p:nvPicPr>
          <p:blipFill rotWithShape="1">
            <a:blip r:embed="rId7">
              <a:alphaModFix/>
            </a:blip>
            <a:srcRect b="0" l="0" r="0" t="0"/>
            <a:stretch/>
          </p:blipFill>
          <p:spPr>
            <a:xfrm>
              <a:off x="10059722" y="254641"/>
              <a:ext cx="1818021" cy="983288"/>
            </a:xfrm>
            <a:prstGeom prst="rect">
              <a:avLst/>
            </a:prstGeom>
            <a:noFill/>
            <a:ln>
              <a:noFill/>
            </a:ln>
          </p:spPr>
        </p:pic>
        <p:pic>
          <p:nvPicPr>
            <p:cNvPr id="98" name="Google Shape;98;p1"/>
            <p:cNvPicPr preferRelativeResize="0"/>
            <p:nvPr/>
          </p:nvPicPr>
          <p:blipFill rotWithShape="1">
            <a:blip r:embed="rId8">
              <a:alphaModFix/>
            </a:blip>
            <a:srcRect b="0" l="0" r="0" t="0"/>
            <a:stretch/>
          </p:blipFill>
          <p:spPr>
            <a:xfrm>
              <a:off x="626477" y="484081"/>
              <a:ext cx="1505800" cy="524408"/>
            </a:xfrm>
            <a:prstGeom prst="rect">
              <a:avLst/>
            </a:prstGeom>
            <a:noFill/>
            <a:ln>
              <a:noFill/>
            </a:ln>
          </p:spPr>
        </p:pic>
      </p:grpSp>
      <p:sp>
        <p:nvSpPr>
          <p:cNvPr id="99" name="Google Shape;99;p1"/>
          <p:cNvSpPr/>
          <p:nvPr/>
        </p:nvSpPr>
        <p:spPr>
          <a:xfrm>
            <a:off x="3352001" y="4790400"/>
            <a:ext cx="5487996" cy="166195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0" i="0" lang="es-CO" sz="2800" u="none" cap="none" strike="noStrike">
                <a:solidFill>
                  <a:srgbClr val="D2A6FF"/>
                </a:solidFill>
                <a:latin typeface="Arial"/>
                <a:ea typeface="Arial"/>
                <a:cs typeface="Arial"/>
                <a:sym typeface="Arial"/>
              </a:rPr>
              <a:t>BASIC LEVEL</a:t>
            </a:r>
            <a:endParaRPr/>
          </a:p>
          <a:p>
            <a:pPr indent="0" lvl="0" marL="0" marR="0" rtl="0" algn="ctr">
              <a:lnSpc>
                <a:spcPct val="100000"/>
              </a:lnSpc>
              <a:spcBef>
                <a:spcPts val="0"/>
              </a:spcBef>
              <a:spcAft>
                <a:spcPts val="0"/>
              </a:spcAft>
              <a:buClr>
                <a:srgbClr val="000000"/>
              </a:buClr>
              <a:buSzPts val="1800"/>
              <a:buFont typeface="Arial"/>
              <a:buNone/>
            </a:pPr>
            <a:r>
              <a:rPr b="0" i="0" lang="es-CO" sz="2800" u="none" cap="none" strike="noStrike">
                <a:solidFill>
                  <a:srgbClr val="D2A6FF"/>
                </a:solidFill>
                <a:latin typeface="Arial"/>
                <a:ea typeface="Arial"/>
                <a:cs typeface="Arial"/>
                <a:sym typeface="Arial"/>
              </a:rPr>
              <a:t> CAROLINA GOMEZ M.</a:t>
            </a:r>
            <a:endParaRPr/>
          </a:p>
          <a:p>
            <a:pPr indent="0" lvl="0" marL="0" marR="0" rtl="0" algn="ctr">
              <a:lnSpc>
                <a:spcPct val="100000"/>
              </a:lnSpc>
              <a:spcBef>
                <a:spcPts val="0"/>
              </a:spcBef>
              <a:spcAft>
                <a:spcPts val="0"/>
              </a:spcAft>
              <a:buClr>
                <a:srgbClr val="000000"/>
              </a:buClr>
              <a:buSzPts val="1800"/>
              <a:buFont typeface="Arial"/>
              <a:buNone/>
            </a:pPr>
            <a:r>
              <a:rPr b="0" i="0" lang="es-CO" sz="2800" u="none" cap="none" strike="noStrike">
                <a:solidFill>
                  <a:srgbClr val="D2A6FF"/>
                </a:solidFill>
                <a:latin typeface="Arial"/>
                <a:ea typeface="Arial"/>
                <a:cs typeface="Arial"/>
                <a:sym typeface="Arial"/>
              </a:rPr>
              <a:t>MAY  21st,2024</a:t>
            </a:r>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D2A6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grpSp>
        <p:nvGrpSpPr>
          <p:cNvPr id="238" name="Google Shape;238;p8"/>
          <p:cNvGrpSpPr/>
          <p:nvPr/>
        </p:nvGrpSpPr>
        <p:grpSpPr>
          <a:xfrm>
            <a:off x="601045" y="195198"/>
            <a:ext cx="10989910" cy="770002"/>
            <a:chOff x="626478" y="195198"/>
            <a:chExt cx="10989910" cy="770002"/>
          </a:xfrm>
        </p:grpSpPr>
        <p:pic>
          <p:nvPicPr>
            <p:cNvPr id="239" name="Google Shape;239;p8"/>
            <p:cNvPicPr preferRelativeResize="0"/>
            <p:nvPr/>
          </p:nvPicPr>
          <p:blipFill rotWithShape="1">
            <a:blip r:embed="rId3">
              <a:alphaModFix/>
            </a:blip>
            <a:srcRect b="0" l="0" r="0" t="0"/>
            <a:stretch/>
          </p:blipFill>
          <p:spPr>
            <a:xfrm>
              <a:off x="10192397" y="195198"/>
              <a:ext cx="1423991" cy="770002"/>
            </a:xfrm>
            <a:prstGeom prst="rect">
              <a:avLst/>
            </a:prstGeom>
            <a:noFill/>
            <a:ln>
              <a:noFill/>
            </a:ln>
          </p:spPr>
        </p:pic>
        <p:pic>
          <p:nvPicPr>
            <p:cNvPr id="240" name="Google Shape;240;p8"/>
            <p:cNvPicPr preferRelativeResize="0"/>
            <p:nvPr/>
          </p:nvPicPr>
          <p:blipFill rotWithShape="1">
            <a:blip r:embed="rId4">
              <a:alphaModFix/>
            </a:blip>
            <a:srcRect b="0" l="0" r="0" t="0"/>
            <a:stretch/>
          </p:blipFill>
          <p:spPr>
            <a:xfrm>
              <a:off x="626478" y="390743"/>
              <a:ext cx="1088022" cy="378913"/>
            </a:xfrm>
            <a:prstGeom prst="rect">
              <a:avLst/>
            </a:prstGeom>
            <a:noFill/>
            <a:ln>
              <a:noFill/>
            </a:ln>
          </p:spPr>
        </p:pic>
      </p:grpSp>
      <p:pic>
        <p:nvPicPr>
          <p:cNvPr id="241" name="Google Shape;241;p8"/>
          <p:cNvPicPr preferRelativeResize="0"/>
          <p:nvPr/>
        </p:nvPicPr>
        <p:blipFill rotWithShape="1">
          <a:blip r:embed="rId5">
            <a:alphaModFix/>
          </a:blip>
          <a:srcRect b="0" l="0" r="0" t="0"/>
          <a:stretch/>
        </p:blipFill>
        <p:spPr>
          <a:xfrm>
            <a:off x="597743" y="398399"/>
            <a:ext cx="1088021" cy="379310"/>
          </a:xfrm>
          <a:prstGeom prst="rect">
            <a:avLst/>
          </a:prstGeom>
          <a:noFill/>
          <a:ln>
            <a:noFill/>
          </a:ln>
        </p:spPr>
      </p:pic>
      <p:sp>
        <p:nvSpPr>
          <p:cNvPr id="242" name="Google Shape;242;p8"/>
          <p:cNvSpPr txBox="1"/>
          <p:nvPr/>
        </p:nvSpPr>
        <p:spPr>
          <a:xfrm>
            <a:off x="597743" y="1587920"/>
            <a:ext cx="10807908"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1" lang="es-CO" sz="2400" u="none" cap="none" strike="noStrike">
                <a:solidFill>
                  <a:srgbClr val="001059"/>
                </a:solidFill>
                <a:latin typeface="Nunito Sans"/>
                <a:ea typeface="Nunito Sans"/>
                <a:cs typeface="Nunito Sans"/>
                <a:sym typeface="Nunito Sans"/>
              </a:rPr>
              <a:t>Watch the video and answer TRUE or FALSE</a:t>
            </a:r>
            <a:endParaRPr/>
          </a:p>
        </p:txBody>
      </p:sp>
      <p:sp>
        <p:nvSpPr>
          <p:cNvPr id="243" name="Google Shape;243;p8"/>
          <p:cNvSpPr/>
          <p:nvPr/>
        </p:nvSpPr>
        <p:spPr>
          <a:xfrm>
            <a:off x="2625777" y="161956"/>
            <a:ext cx="6940445" cy="1262110"/>
          </a:xfrm>
          <a:prstGeom prst="roundRect">
            <a:avLst>
              <a:gd fmla="val 50000" name="adj"/>
            </a:avLst>
          </a:prstGeom>
          <a:gradFill>
            <a:gsLst>
              <a:gs pos="0">
                <a:srgbClr val="D2A6FF"/>
              </a:gs>
              <a:gs pos="100000">
                <a:srgbClr val="ADF6FE"/>
              </a:gs>
            </a:gsLst>
            <a:lin ang="10800000" scaled="0"/>
          </a:gradFill>
          <a:ln cap="flat" cmpd="sng" w="12700">
            <a:solidFill>
              <a:srgbClr val="ADF6FE"/>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7000"/>
              </a:lnSpc>
              <a:spcBef>
                <a:spcPts val="0"/>
              </a:spcBef>
              <a:spcAft>
                <a:spcPts val="0"/>
              </a:spcAft>
              <a:buNone/>
            </a:pPr>
            <a:r>
              <a:t/>
            </a:r>
            <a:endParaRPr b="1" i="0" sz="2800" u="none" cap="none" strike="noStrike">
              <a:solidFill>
                <a:srgbClr val="1E4E79"/>
              </a:solidFill>
              <a:latin typeface="Nunito"/>
              <a:ea typeface="Nunito"/>
              <a:cs typeface="Nunito"/>
              <a:sym typeface="Nunito"/>
            </a:endParaRPr>
          </a:p>
          <a:p>
            <a:pPr indent="0" lvl="0" marL="0" marR="0" rtl="0" algn="ctr">
              <a:lnSpc>
                <a:spcPct val="107000"/>
              </a:lnSpc>
              <a:spcBef>
                <a:spcPts val="800"/>
              </a:spcBef>
              <a:spcAft>
                <a:spcPts val="800"/>
              </a:spcAft>
              <a:buNone/>
            </a:pPr>
            <a:r>
              <a:rPr b="1" i="0" lang="es-CO" sz="2800" u="none" cap="none" strike="noStrike">
                <a:solidFill>
                  <a:srgbClr val="1E4E79"/>
                </a:solidFill>
                <a:latin typeface="Nunito"/>
                <a:ea typeface="Nunito"/>
                <a:cs typeface="Nunito"/>
                <a:sym typeface="Nunito"/>
              </a:rPr>
              <a:t>VIDEO ACTIVITY</a:t>
            </a:r>
            <a:endParaRPr/>
          </a:p>
        </p:txBody>
      </p:sp>
      <p:pic>
        <p:nvPicPr>
          <p:cNvPr id="244" name="Google Shape;244;p8"/>
          <p:cNvPicPr preferRelativeResize="0"/>
          <p:nvPr/>
        </p:nvPicPr>
        <p:blipFill rotWithShape="1">
          <a:blip r:embed="rId6">
            <a:alphaModFix/>
          </a:blip>
          <a:srcRect b="5415" l="24923" r="13924" t="25994"/>
          <a:stretch/>
        </p:blipFill>
        <p:spPr>
          <a:xfrm>
            <a:off x="2519943" y="1997017"/>
            <a:ext cx="6963507" cy="4391250"/>
          </a:xfrm>
          <a:prstGeom prst="rect">
            <a:avLst/>
          </a:prstGeom>
          <a:noFill/>
          <a:ln>
            <a:noFill/>
          </a:ln>
        </p:spPr>
      </p:pic>
      <p:sp>
        <p:nvSpPr>
          <p:cNvPr id="245" name="Google Shape;245;p8"/>
          <p:cNvSpPr txBox="1"/>
          <p:nvPr/>
        </p:nvSpPr>
        <p:spPr>
          <a:xfrm>
            <a:off x="2952525" y="6388267"/>
            <a:ext cx="6098344"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sng" cap="none" strike="noStrike">
                <a:solidFill>
                  <a:srgbClr val="000000"/>
                </a:solidFill>
                <a:latin typeface="Arial"/>
                <a:ea typeface="Arial"/>
                <a:cs typeface="Arial"/>
                <a:sym typeface="Arial"/>
                <a:hlinkClick r:id="rId7">
                  <a:extLst>
                    <a:ext uri="{A12FA001-AC4F-418D-AE19-62706E023703}">
                      <ahyp:hlinkClr val="tx"/>
                    </a:ext>
                  </a:extLst>
                </a:hlinkClick>
              </a:rPr>
              <a:t>https://www.liveworksheets.com/w/en/english-second-language-esl/351252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grpSp>
        <p:nvGrpSpPr>
          <p:cNvPr id="251" name="Google Shape;251;p30"/>
          <p:cNvGrpSpPr/>
          <p:nvPr/>
        </p:nvGrpSpPr>
        <p:grpSpPr>
          <a:xfrm>
            <a:off x="0" y="-1"/>
            <a:ext cx="12192000" cy="6858002"/>
            <a:chOff x="0" y="317351"/>
            <a:chExt cx="12192000" cy="6858002"/>
          </a:xfrm>
        </p:grpSpPr>
        <p:pic>
          <p:nvPicPr>
            <p:cNvPr id="252" name="Google Shape;252;p30"/>
            <p:cNvPicPr preferRelativeResize="0"/>
            <p:nvPr/>
          </p:nvPicPr>
          <p:blipFill rotWithShape="1">
            <a:blip r:embed="rId3">
              <a:alphaModFix/>
            </a:blip>
            <a:srcRect b="7533" l="7812" r="7809" t="0"/>
            <a:stretch/>
          </p:blipFill>
          <p:spPr>
            <a:xfrm>
              <a:off x="0" y="317351"/>
              <a:ext cx="12192000" cy="6858002"/>
            </a:xfrm>
            <a:prstGeom prst="rect">
              <a:avLst/>
            </a:prstGeom>
            <a:noFill/>
            <a:ln>
              <a:noFill/>
            </a:ln>
          </p:spPr>
        </p:pic>
        <p:pic>
          <p:nvPicPr>
            <p:cNvPr id="253" name="Google Shape;253;p30"/>
            <p:cNvPicPr preferRelativeResize="0"/>
            <p:nvPr/>
          </p:nvPicPr>
          <p:blipFill rotWithShape="1">
            <a:blip r:embed="rId4">
              <a:alphaModFix/>
            </a:blip>
            <a:srcRect b="0" l="0" r="0" t="0"/>
            <a:stretch/>
          </p:blipFill>
          <p:spPr>
            <a:xfrm>
              <a:off x="0" y="317351"/>
              <a:ext cx="12192000" cy="6858002"/>
            </a:xfrm>
            <a:prstGeom prst="rect">
              <a:avLst/>
            </a:prstGeom>
            <a:noFill/>
            <a:ln>
              <a:noFill/>
            </a:ln>
          </p:spPr>
        </p:pic>
      </p:grpSp>
      <p:pic>
        <p:nvPicPr>
          <p:cNvPr id="254" name="Google Shape;254;p30"/>
          <p:cNvPicPr preferRelativeResize="0"/>
          <p:nvPr/>
        </p:nvPicPr>
        <p:blipFill rotWithShape="1">
          <a:blip r:embed="rId5">
            <a:alphaModFix/>
          </a:blip>
          <a:srcRect b="0" l="0" r="0" t="0"/>
          <a:stretch/>
        </p:blipFill>
        <p:spPr>
          <a:xfrm>
            <a:off x="601045" y="390743"/>
            <a:ext cx="1088022" cy="378913"/>
          </a:xfrm>
          <a:prstGeom prst="rect">
            <a:avLst/>
          </a:prstGeom>
          <a:noFill/>
          <a:ln>
            <a:noFill/>
          </a:ln>
        </p:spPr>
      </p:pic>
      <p:pic>
        <p:nvPicPr>
          <p:cNvPr id="255" name="Google Shape;255;p30"/>
          <p:cNvPicPr preferRelativeResize="0"/>
          <p:nvPr/>
        </p:nvPicPr>
        <p:blipFill rotWithShape="1">
          <a:blip r:embed="rId6">
            <a:alphaModFix/>
          </a:blip>
          <a:srcRect b="0" l="0" r="0" t="0"/>
          <a:stretch/>
        </p:blipFill>
        <p:spPr>
          <a:xfrm>
            <a:off x="10231904" y="195198"/>
            <a:ext cx="1423672" cy="770002"/>
          </a:xfrm>
          <a:prstGeom prst="rect">
            <a:avLst/>
          </a:prstGeom>
          <a:noFill/>
          <a:ln>
            <a:noFill/>
          </a:ln>
        </p:spPr>
      </p:pic>
      <p:sp>
        <p:nvSpPr>
          <p:cNvPr id="256" name="Google Shape;256;p30"/>
          <p:cNvSpPr/>
          <p:nvPr/>
        </p:nvSpPr>
        <p:spPr>
          <a:xfrm>
            <a:off x="1996616" y="539646"/>
            <a:ext cx="7956854" cy="924079"/>
          </a:xfrm>
          <a:prstGeom prst="roundRect">
            <a:avLst>
              <a:gd fmla="val 19170"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57" name="Google Shape;257;p30"/>
          <p:cNvSpPr txBox="1"/>
          <p:nvPr/>
        </p:nvSpPr>
        <p:spPr>
          <a:xfrm>
            <a:off x="1996615" y="694324"/>
            <a:ext cx="8096072" cy="70784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s-CO" sz="4000" u="none" cap="none" strike="noStrike">
                <a:solidFill>
                  <a:srgbClr val="001059"/>
                </a:solidFill>
                <a:latin typeface="Nunito Sans Black"/>
                <a:ea typeface="Nunito Sans Black"/>
                <a:cs typeface="Nunito Sans Black"/>
                <a:sym typeface="Nunito Sans Black"/>
              </a:rPr>
              <a:t>REINFORCEMENT ACTIVITY # 1</a:t>
            </a:r>
            <a:endParaRPr b="0" i="0" sz="4000" u="none" cap="none" strike="noStrike">
              <a:solidFill>
                <a:srgbClr val="000000"/>
              </a:solidFill>
              <a:latin typeface="Arial"/>
              <a:ea typeface="Arial"/>
              <a:cs typeface="Arial"/>
              <a:sym typeface="Arial"/>
            </a:endParaRPr>
          </a:p>
        </p:txBody>
      </p:sp>
      <p:sp>
        <p:nvSpPr>
          <p:cNvPr id="258" name="Google Shape;258;p30"/>
          <p:cNvSpPr txBox="1"/>
          <p:nvPr/>
        </p:nvSpPr>
        <p:spPr>
          <a:xfrm>
            <a:off x="5790168" y="5404554"/>
            <a:ext cx="5711252"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sng" cap="none" strike="noStrike">
                <a:solidFill>
                  <a:srgbClr val="D5DBE5"/>
                </a:solidFill>
                <a:latin typeface="Arial"/>
                <a:ea typeface="Arial"/>
                <a:cs typeface="Arial"/>
                <a:sym typeface="Arial"/>
                <a:hlinkClick r:id="rId7">
                  <a:extLst>
                    <a:ext uri="{A12FA001-AC4F-418D-AE19-62706E023703}">
                      <ahyp:hlinkClr val="tx"/>
                    </a:ext>
                  </a:extLst>
                </a:hlinkClick>
              </a:rPr>
              <a:t>https://es.educaplay.com/recursos-educativos/18400537-it_jobs.html</a:t>
            </a:r>
            <a:endParaRPr b="0" i="0" sz="1400" u="none" cap="none" strike="noStrike">
              <a:solidFill>
                <a:srgbClr val="D5DBE5"/>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D5DBE5"/>
              </a:solidFill>
              <a:highlight>
                <a:srgbClr val="FFFF00"/>
              </a:highlight>
              <a:latin typeface="Arial"/>
              <a:ea typeface="Arial"/>
              <a:cs typeface="Arial"/>
              <a:sym typeface="Arial"/>
            </a:endParaRPr>
          </a:p>
        </p:txBody>
      </p:sp>
      <p:pic>
        <p:nvPicPr>
          <p:cNvPr id="259" name="Google Shape;259;p30"/>
          <p:cNvPicPr preferRelativeResize="0"/>
          <p:nvPr/>
        </p:nvPicPr>
        <p:blipFill rotWithShape="1">
          <a:blip r:embed="rId8">
            <a:alphaModFix/>
          </a:blip>
          <a:srcRect b="26553" l="25269" r="21193" t="27681"/>
          <a:stretch/>
        </p:blipFill>
        <p:spPr>
          <a:xfrm>
            <a:off x="2711338" y="1860452"/>
            <a:ext cx="6527409" cy="313709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grpSp>
        <p:nvGrpSpPr>
          <p:cNvPr id="265" name="Google Shape;265;p9"/>
          <p:cNvGrpSpPr/>
          <p:nvPr/>
        </p:nvGrpSpPr>
        <p:grpSpPr>
          <a:xfrm>
            <a:off x="0" y="-1"/>
            <a:ext cx="12192000" cy="6858002"/>
            <a:chOff x="0" y="317351"/>
            <a:chExt cx="12192000" cy="6858002"/>
          </a:xfrm>
        </p:grpSpPr>
        <p:pic>
          <p:nvPicPr>
            <p:cNvPr id="266" name="Google Shape;266;p9"/>
            <p:cNvPicPr preferRelativeResize="0"/>
            <p:nvPr/>
          </p:nvPicPr>
          <p:blipFill rotWithShape="1">
            <a:blip r:embed="rId3">
              <a:alphaModFix/>
            </a:blip>
            <a:srcRect b="7533" l="7812" r="7809" t="0"/>
            <a:stretch/>
          </p:blipFill>
          <p:spPr>
            <a:xfrm>
              <a:off x="0" y="317351"/>
              <a:ext cx="12192000" cy="6858002"/>
            </a:xfrm>
            <a:prstGeom prst="rect">
              <a:avLst/>
            </a:prstGeom>
            <a:noFill/>
            <a:ln>
              <a:noFill/>
            </a:ln>
          </p:spPr>
        </p:pic>
        <p:pic>
          <p:nvPicPr>
            <p:cNvPr id="267" name="Google Shape;267;p9"/>
            <p:cNvPicPr preferRelativeResize="0"/>
            <p:nvPr/>
          </p:nvPicPr>
          <p:blipFill rotWithShape="1">
            <a:blip r:embed="rId4">
              <a:alphaModFix/>
            </a:blip>
            <a:srcRect b="0" l="0" r="0" t="0"/>
            <a:stretch/>
          </p:blipFill>
          <p:spPr>
            <a:xfrm>
              <a:off x="0" y="317351"/>
              <a:ext cx="12192000" cy="6858002"/>
            </a:xfrm>
            <a:prstGeom prst="rect">
              <a:avLst/>
            </a:prstGeom>
            <a:noFill/>
            <a:ln>
              <a:noFill/>
            </a:ln>
          </p:spPr>
        </p:pic>
      </p:grpSp>
      <p:pic>
        <p:nvPicPr>
          <p:cNvPr id="268" name="Google Shape;268;p9"/>
          <p:cNvPicPr preferRelativeResize="0"/>
          <p:nvPr/>
        </p:nvPicPr>
        <p:blipFill rotWithShape="1">
          <a:blip r:embed="rId5">
            <a:alphaModFix/>
          </a:blip>
          <a:srcRect b="0" l="0" r="0" t="0"/>
          <a:stretch/>
        </p:blipFill>
        <p:spPr>
          <a:xfrm>
            <a:off x="601045" y="390743"/>
            <a:ext cx="1088022" cy="378913"/>
          </a:xfrm>
          <a:prstGeom prst="rect">
            <a:avLst/>
          </a:prstGeom>
          <a:noFill/>
          <a:ln>
            <a:noFill/>
          </a:ln>
        </p:spPr>
      </p:pic>
      <p:pic>
        <p:nvPicPr>
          <p:cNvPr id="269" name="Google Shape;269;p9"/>
          <p:cNvPicPr preferRelativeResize="0"/>
          <p:nvPr/>
        </p:nvPicPr>
        <p:blipFill rotWithShape="1">
          <a:blip r:embed="rId6">
            <a:alphaModFix/>
          </a:blip>
          <a:srcRect b="0" l="0" r="0" t="0"/>
          <a:stretch/>
        </p:blipFill>
        <p:spPr>
          <a:xfrm>
            <a:off x="10231904" y="195198"/>
            <a:ext cx="1423672" cy="770002"/>
          </a:xfrm>
          <a:prstGeom prst="rect">
            <a:avLst/>
          </a:prstGeom>
          <a:noFill/>
          <a:ln>
            <a:noFill/>
          </a:ln>
        </p:spPr>
      </p:pic>
      <p:sp>
        <p:nvSpPr>
          <p:cNvPr id="270" name="Google Shape;270;p9"/>
          <p:cNvSpPr/>
          <p:nvPr/>
        </p:nvSpPr>
        <p:spPr>
          <a:xfrm>
            <a:off x="1996616" y="539646"/>
            <a:ext cx="7956854" cy="924079"/>
          </a:xfrm>
          <a:prstGeom prst="roundRect">
            <a:avLst>
              <a:gd fmla="val 19170"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71" name="Google Shape;271;p9"/>
          <p:cNvSpPr txBox="1"/>
          <p:nvPr/>
        </p:nvSpPr>
        <p:spPr>
          <a:xfrm>
            <a:off x="1996615" y="694324"/>
            <a:ext cx="8096072" cy="70784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s-CO" sz="4000" u="none" cap="none" strike="noStrike">
                <a:solidFill>
                  <a:srgbClr val="001059"/>
                </a:solidFill>
                <a:latin typeface="Nunito Sans Black"/>
                <a:ea typeface="Nunito Sans Black"/>
                <a:cs typeface="Nunito Sans Black"/>
                <a:sym typeface="Nunito Sans Black"/>
              </a:rPr>
              <a:t>REINFORCEMENT ACTIVITY # 2</a:t>
            </a:r>
            <a:endParaRPr b="0" i="0" sz="4000" u="none" cap="none" strike="noStrike">
              <a:solidFill>
                <a:srgbClr val="000000"/>
              </a:solidFill>
              <a:latin typeface="Arial"/>
              <a:ea typeface="Arial"/>
              <a:cs typeface="Arial"/>
              <a:sym typeface="Arial"/>
            </a:endParaRPr>
          </a:p>
        </p:txBody>
      </p:sp>
      <p:sp>
        <p:nvSpPr>
          <p:cNvPr id="272" name="Google Shape;272;p9"/>
          <p:cNvSpPr txBox="1"/>
          <p:nvPr/>
        </p:nvSpPr>
        <p:spPr>
          <a:xfrm>
            <a:off x="3428662" y="6082939"/>
            <a:ext cx="571125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D5DBE5"/>
                </a:solidFill>
                <a:latin typeface="Arial"/>
                <a:ea typeface="Arial"/>
                <a:cs typeface="Arial"/>
                <a:sym typeface="Arial"/>
              </a:rPr>
              <a:t>https://www.liveworksheets.com/w/en/it/1960746</a:t>
            </a:r>
            <a:endParaRPr b="0" i="0" sz="1400" u="none" cap="none" strike="noStrike">
              <a:solidFill>
                <a:srgbClr val="D5DBE5"/>
              </a:solidFill>
              <a:highlight>
                <a:srgbClr val="FFFF00"/>
              </a:highlight>
              <a:latin typeface="Arial"/>
              <a:ea typeface="Arial"/>
              <a:cs typeface="Arial"/>
              <a:sym typeface="Arial"/>
            </a:endParaRPr>
          </a:p>
        </p:txBody>
      </p:sp>
      <p:pic>
        <p:nvPicPr>
          <p:cNvPr id="273" name="Google Shape;273;p9"/>
          <p:cNvPicPr preferRelativeResize="0"/>
          <p:nvPr/>
        </p:nvPicPr>
        <p:blipFill rotWithShape="1">
          <a:blip r:embed="rId7">
            <a:alphaModFix/>
          </a:blip>
          <a:srcRect b="17187" l="18361" r="18361" t="14057"/>
          <a:stretch/>
        </p:blipFill>
        <p:spPr>
          <a:xfrm>
            <a:off x="2845609" y="1870304"/>
            <a:ext cx="6500782" cy="397122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pic>
        <p:nvPicPr>
          <p:cNvPr id="279" name="Google Shape;279;p28"/>
          <p:cNvPicPr preferRelativeResize="0"/>
          <p:nvPr/>
        </p:nvPicPr>
        <p:blipFill rotWithShape="1">
          <a:blip r:embed="rId3">
            <a:alphaModFix/>
          </a:blip>
          <a:srcRect b="0" l="25589" r="15148" t="0"/>
          <a:stretch/>
        </p:blipFill>
        <p:spPr>
          <a:xfrm>
            <a:off x="6096000" y="0"/>
            <a:ext cx="6096000" cy="6858000"/>
          </a:xfrm>
          <a:prstGeom prst="rect">
            <a:avLst/>
          </a:prstGeom>
          <a:noFill/>
          <a:ln>
            <a:noFill/>
          </a:ln>
        </p:spPr>
      </p:pic>
      <p:sp>
        <p:nvSpPr>
          <p:cNvPr id="280" name="Google Shape;280;p28"/>
          <p:cNvSpPr/>
          <p:nvPr/>
        </p:nvSpPr>
        <p:spPr>
          <a:xfrm>
            <a:off x="6096000" y="0"/>
            <a:ext cx="6096000" cy="6858000"/>
          </a:xfrm>
          <a:prstGeom prst="rect">
            <a:avLst/>
          </a:prstGeom>
          <a:solidFill>
            <a:srgbClr val="001059">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281" name="Google Shape;281;p28"/>
          <p:cNvGrpSpPr/>
          <p:nvPr/>
        </p:nvGrpSpPr>
        <p:grpSpPr>
          <a:xfrm>
            <a:off x="597743" y="203053"/>
            <a:ext cx="10996514" cy="770002"/>
            <a:chOff x="597743" y="203053"/>
            <a:chExt cx="10996514" cy="770002"/>
          </a:xfrm>
        </p:grpSpPr>
        <p:pic>
          <p:nvPicPr>
            <p:cNvPr id="282" name="Google Shape;282;p28"/>
            <p:cNvPicPr preferRelativeResize="0"/>
            <p:nvPr/>
          </p:nvPicPr>
          <p:blipFill rotWithShape="1">
            <a:blip r:embed="rId4">
              <a:alphaModFix/>
            </a:blip>
            <a:srcRect b="0" l="0" r="0" t="0"/>
            <a:stretch/>
          </p:blipFill>
          <p:spPr>
            <a:xfrm>
              <a:off x="597743" y="398399"/>
              <a:ext cx="1088021" cy="379310"/>
            </a:xfrm>
            <a:prstGeom prst="rect">
              <a:avLst/>
            </a:prstGeom>
            <a:noFill/>
            <a:ln>
              <a:noFill/>
            </a:ln>
          </p:spPr>
        </p:pic>
        <p:pic>
          <p:nvPicPr>
            <p:cNvPr id="283" name="Google Shape;283;p28"/>
            <p:cNvPicPr preferRelativeResize="0"/>
            <p:nvPr/>
          </p:nvPicPr>
          <p:blipFill rotWithShape="1">
            <a:blip r:embed="rId5">
              <a:alphaModFix/>
            </a:blip>
            <a:srcRect b="0" l="0" r="0" t="0"/>
            <a:stretch/>
          </p:blipFill>
          <p:spPr>
            <a:xfrm>
              <a:off x="10170585" y="203053"/>
              <a:ext cx="1423672" cy="770002"/>
            </a:xfrm>
            <a:prstGeom prst="rect">
              <a:avLst/>
            </a:prstGeom>
            <a:noFill/>
            <a:ln>
              <a:noFill/>
            </a:ln>
          </p:spPr>
        </p:pic>
      </p:grpSp>
      <p:pic>
        <p:nvPicPr>
          <p:cNvPr id="284" name="Google Shape;284;p28"/>
          <p:cNvPicPr preferRelativeResize="0"/>
          <p:nvPr/>
        </p:nvPicPr>
        <p:blipFill rotWithShape="1">
          <a:blip r:embed="rId6">
            <a:alphaModFix/>
          </a:blip>
          <a:srcRect b="0" l="0" r="0" t="0"/>
          <a:stretch/>
        </p:blipFill>
        <p:spPr>
          <a:xfrm>
            <a:off x="9538573" y="5482507"/>
            <a:ext cx="2339170" cy="1120852"/>
          </a:xfrm>
          <a:prstGeom prst="rect">
            <a:avLst/>
          </a:prstGeom>
          <a:noFill/>
          <a:ln>
            <a:noFill/>
          </a:ln>
        </p:spPr>
      </p:pic>
      <p:sp>
        <p:nvSpPr>
          <p:cNvPr id="285" name="Google Shape;285;p28"/>
          <p:cNvSpPr/>
          <p:nvPr/>
        </p:nvSpPr>
        <p:spPr>
          <a:xfrm>
            <a:off x="337892" y="4657175"/>
            <a:ext cx="4975949" cy="1939794"/>
          </a:xfrm>
          <a:prstGeom prst="roundRect">
            <a:avLst>
              <a:gd fmla="val 16667"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86" name="Google Shape;286;p28"/>
          <p:cNvSpPr txBox="1"/>
          <p:nvPr/>
        </p:nvSpPr>
        <p:spPr>
          <a:xfrm>
            <a:off x="443679" y="907014"/>
            <a:ext cx="5141625" cy="1200288"/>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400"/>
              <a:buFont typeface="Arial"/>
              <a:buNone/>
            </a:pPr>
            <a:r>
              <a:rPr b="0" i="0" lang="es-CO" sz="3600" u="none" cap="none" strike="noStrike">
                <a:solidFill>
                  <a:srgbClr val="001059"/>
                </a:solidFill>
                <a:latin typeface="Nunito Sans Black"/>
                <a:ea typeface="Nunito Sans Black"/>
                <a:cs typeface="Nunito Sans Black"/>
                <a:sym typeface="Nunito Sans Black"/>
              </a:rPr>
              <a:t>Present an IT position (Poster)</a:t>
            </a:r>
            <a:endParaRPr b="0" i="0" sz="3600" u="none" cap="none" strike="noStrike">
              <a:solidFill>
                <a:srgbClr val="000000"/>
              </a:solidFill>
              <a:latin typeface="Arial"/>
              <a:ea typeface="Arial"/>
              <a:cs typeface="Arial"/>
              <a:sym typeface="Arial"/>
            </a:endParaRPr>
          </a:p>
        </p:txBody>
      </p:sp>
      <p:sp>
        <p:nvSpPr>
          <p:cNvPr id="287" name="Google Shape;287;p28"/>
          <p:cNvSpPr txBox="1"/>
          <p:nvPr/>
        </p:nvSpPr>
        <p:spPr>
          <a:xfrm>
            <a:off x="715141" y="4657175"/>
            <a:ext cx="4598700" cy="19395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2400"/>
              <a:buFont typeface="Arial"/>
              <a:buChar char="•"/>
            </a:pPr>
            <a:r>
              <a:rPr b="0" i="0" lang="es-CO" sz="2400" u="none" cap="none" strike="noStrike">
                <a:solidFill>
                  <a:srgbClr val="001059"/>
                </a:solidFill>
                <a:latin typeface="Nunito Sans"/>
                <a:ea typeface="Nunito Sans"/>
                <a:cs typeface="Nunito Sans"/>
                <a:sym typeface="Nunito Sans"/>
              </a:rPr>
              <a:t>Describe the job/ position.</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400"/>
              <a:buFont typeface="Arial"/>
              <a:buChar char="•"/>
            </a:pPr>
            <a:r>
              <a:rPr b="0" i="0" lang="es-CO" sz="2400" u="none" cap="none" strike="noStrike">
                <a:solidFill>
                  <a:srgbClr val="001059"/>
                </a:solidFill>
                <a:latin typeface="Nunito Sans"/>
                <a:ea typeface="Nunito Sans"/>
                <a:cs typeface="Nunito Sans"/>
                <a:sym typeface="Nunito Sans"/>
              </a:rPr>
              <a:t>Responsibilities.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400"/>
              <a:buFont typeface="Arial"/>
              <a:buChar char="•"/>
            </a:pPr>
            <a:r>
              <a:rPr b="0" i="0" lang="es-CO" sz="2400" u="none" cap="none" strike="noStrike">
                <a:solidFill>
                  <a:srgbClr val="001059"/>
                </a:solidFill>
                <a:latin typeface="Nunito Sans"/>
                <a:ea typeface="Nunito Sans"/>
                <a:cs typeface="Nunito Sans"/>
                <a:sym typeface="Nunito Sans"/>
              </a:rPr>
              <a:t>Advantages.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400"/>
              <a:buFont typeface="Arial"/>
              <a:buChar char="•"/>
            </a:pPr>
            <a:r>
              <a:rPr b="0" i="0" lang="es-CO" sz="2400" u="none" cap="none" strike="noStrike">
                <a:solidFill>
                  <a:srgbClr val="001059"/>
                </a:solidFill>
                <a:latin typeface="Nunito Sans"/>
                <a:ea typeface="Nunito Sans"/>
                <a:cs typeface="Nunito Sans"/>
                <a:sym typeface="Nunito Sans"/>
              </a:rPr>
              <a:t>Disadvantages.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2400"/>
              <a:buFont typeface="Arial"/>
              <a:buChar char="•"/>
            </a:pPr>
            <a:r>
              <a:rPr b="0" i="0" lang="es-CO" sz="2400" u="none" cap="none" strike="noStrike">
                <a:solidFill>
                  <a:srgbClr val="001059"/>
                </a:solidFill>
                <a:latin typeface="Nunito Sans"/>
                <a:ea typeface="Nunito Sans"/>
                <a:cs typeface="Nunito Sans"/>
                <a:sym typeface="Nunito Sans"/>
              </a:rPr>
              <a:t>Skills required.</a:t>
            </a:r>
            <a:endParaRPr b="0" i="0" sz="1400" u="none" cap="none" strike="noStrike">
              <a:solidFill>
                <a:srgbClr val="000000"/>
              </a:solidFill>
              <a:latin typeface="Arial"/>
              <a:ea typeface="Arial"/>
              <a:cs typeface="Arial"/>
              <a:sym typeface="Arial"/>
            </a:endParaRPr>
          </a:p>
        </p:txBody>
      </p:sp>
      <p:sp>
        <p:nvSpPr>
          <p:cNvPr id="288" name="Google Shape;288;p28"/>
          <p:cNvSpPr txBox="1"/>
          <p:nvPr/>
        </p:nvSpPr>
        <p:spPr>
          <a:xfrm>
            <a:off x="321902" y="2644190"/>
            <a:ext cx="5353199" cy="156962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2000"/>
              <a:buFont typeface="Arial"/>
              <a:buNone/>
            </a:pPr>
            <a:r>
              <a:rPr b="0" i="0" lang="es-CO" sz="2400" u="none" cap="none" strike="noStrike">
                <a:solidFill>
                  <a:srgbClr val="001059"/>
                </a:solidFill>
                <a:latin typeface="Nunito Sans"/>
                <a:ea typeface="Nunito Sans"/>
                <a:cs typeface="Nunito Sans"/>
                <a:sym typeface="Nunito Sans"/>
              </a:rPr>
              <a:t>From </a:t>
            </a:r>
            <a:r>
              <a:rPr b="1" i="0" lang="es-CO" sz="2400" u="none" cap="none" strike="noStrike">
                <a:solidFill>
                  <a:srgbClr val="001059"/>
                </a:solidFill>
                <a:latin typeface="Nunito Sans"/>
                <a:ea typeface="Nunito Sans"/>
                <a:cs typeface="Nunito Sans"/>
                <a:sym typeface="Nunito Sans"/>
              </a:rPr>
              <a:t>Vocabulary Activity # 1, </a:t>
            </a:r>
            <a:r>
              <a:rPr b="0" i="0" lang="es-CO" sz="2400" u="none" cap="none" strike="noStrike">
                <a:solidFill>
                  <a:srgbClr val="001059"/>
                </a:solidFill>
                <a:latin typeface="Nunito Sans"/>
                <a:ea typeface="Nunito Sans"/>
                <a:cs typeface="Nunito Sans"/>
                <a:sym typeface="Nunito Sans"/>
              </a:rPr>
              <a:t>choose an </a:t>
            </a:r>
            <a:r>
              <a:rPr b="1" i="0" lang="es-CO" sz="2400" u="none" cap="none" strike="noStrike">
                <a:solidFill>
                  <a:srgbClr val="001059"/>
                </a:solidFill>
                <a:latin typeface="Nunito Sans"/>
                <a:ea typeface="Nunito Sans"/>
                <a:cs typeface="Nunito Sans"/>
                <a:sym typeface="Nunito Sans"/>
              </a:rPr>
              <a:t>IT Job </a:t>
            </a:r>
            <a:r>
              <a:rPr b="0" i="0" lang="es-CO" sz="2400" u="none" cap="none" strike="noStrike">
                <a:solidFill>
                  <a:srgbClr val="001059"/>
                </a:solidFill>
                <a:latin typeface="Nunito Sans"/>
                <a:ea typeface="Nunito Sans"/>
                <a:cs typeface="Nunito Sans"/>
                <a:sym typeface="Nunito Sans"/>
              </a:rPr>
              <a:t>and create a poster with the following  information about it.</a:t>
            </a:r>
            <a:endParaRPr b="0" i="0" sz="2400" u="none" cap="none" strike="noStrike">
              <a:solidFill>
                <a:srgbClr val="000000"/>
              </a:solidFill>
              <a:latin typeface="Arial"/>
              <a:ea typeface="Arial"/>
              <a:cs typeface="Arial"/>
              <a:sym typeface="Arial"/>
            </a:endParaRPr>
          </a:p>
        </p:txBody>
      </p:sp>
      <p:pic>
        <p:nvPicPr>
          <p:cNvPr id="289" name="Google Shape;289;p28"/>
          <p:cNvPicPr preferRelativeResize="0"/>
          <p:nvPr/>
        </p:nvPicPr>
        <p:blipFill rotWithShape="1">
          <a:blip r:embed="rId7">
            <a:alphaModFix/>
          </a:blip>
          <a:srcRect b="0" l="0" r="0" t="0"/>
          <a:stretch/>
        </p:blipFill>
        <p:spPr>
          <a:xfrm>
            <a:off x="62052" y="2301845"/>
            <a:ext cx="519701" cy="52866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grpSp>
        <p:nvGrpSpPr>
          <p:cNvPr id="295" name="Google Shape;295;p10"/>
          <p:cNvGrpSpPr/>
          <p:nvPr/>
        </p:nvGrpSpPr>
        <p:grpSpPr>
          <a:xfrm>
            <a:off x="0" y="9259"/>
            <a:ext cx="12192000" cy="6858002"/>
            <a:chOff x="0" y="317351"/>
            <a:chExt cx="12192000" cy="6858002"/>
          </a:xfrm>
        </p:grpSpPr>
        <p:pic>
          <p:nvPicPr>
            <p:cNvPr id="296" name="Google Shape;296;p10"/>
            <p:cNvPicPr preferRelativeResize="0"/>
            <p:nvPr/>
          </p:nvPicPr>
          <p:blipFill rotWithShape="1">
            <a:blip r:embed="rId3">
              <a:alphaModFix/>
            </a:blip>
            <a:srcRect b="7533" l="7812" r="7809" t="0"/>
            <a:stretch/>
          </p:blipFill>
          <p:spPr>
            <a:xfrm>
              <a:off x="0" y="317351"/>
              <a:ext cx="12192000" cy="6858002"/>
            </a:xfrm>
            <a:prstGeom prst="rect">
              <a:avLst/>
            </a:prstGeom>
            <a:noFill/>
            <a:ln>
              <a:noFill/>
            </a:ln>
          </p:spPr>
        </p:pic>
        <p:pic>
          <p:nvPicPr>
            <p:cNvPr id="297" name="Google Shape;297;p10"/>
            <p:cNvPicPr preferRelativeResize="0"/>
            <p:nvPr/>
          </p:nvPicPr>
          <p:blipFill rotWithShape="1">
            <a:blip r:embed="rId4">
              <a:alphaModFix/>
            </a:blip>
            <a:srcRect b="0" l="0" r="0" t="0"/>
            <a:stretch/>
          </p:blipFill>
          <p:spPr>
            <a:xfrm>
              <a:off x="0" y="317351"/>
              <a:ext cx="12192000" cy="6858002"/>
            </a:xfrm>
            <a:prstGeom prst="rect">
              <a:avLst/>
            </a:prstGeom>
            <a:noFill/>
            <a:ln>
              <a:noFill/>
            </a:ln>
          </p:spPr>
        </p:pic>
      </p:grpSp>
      <p:pic>
        <p:nvPicPr>
          <p:cNvPr id="298" name="Google Shape;298;p10"/>
          <p:cNvPicPr preferRelativeResize="0"/>
          <p:nvPr/>
        </p:nvPicPr>
        <p:blipFill rotWithShape="1">
          <a:blip r:embed="rId5">
            <a:alphaModFix/>
          </a:blip>
          <a:srcRect b="0" l="0" r="0" t="0"/>
          <a:stretch/>
        </p:blipFill>
        <p:spPr>
          <a:xfrm>
            <a:off x="601045" y="390743"/>
            <a:ext cx="1088022" cy="378913"/>
          </a:xfrm>
          <a:prstGeom prst="rect">
            <a:avLst/>
          </a:prstGeom>
          <a:noFill/>
          <a:ln>
            <a:noFill/>
          </a:ln>
        </p:spPr>
      </p:pic>
      <p:pic>
        <p:nvPicPr>
          <p:cNvPr id="299" name="Google Shape;299;p10"/>
          <p:cNvPicPr preferRelativeResize="0"/>
          <p:nvPr/>
        </p:nvPicPr>
        <p:blipFill rotWithShape="1">
          <a:blip r:embed="rId6">
            <a:alphaModFix/>
          </a:blip>
          <a:srcRect b="0" l="0" r="0" t="0"/>
          <a:stretch/>
        </p:blipFill>
        <p:spPr>
          <a:xfrm>
            <a:off x="10231904" y="195198"/>
            <a:ext cx="1423672" cy="770002"/>
          </a:xfrm>
          <a:prstGeom prst="rect">
            <a:avLst/>
          </a:prstGeom>
          <a:noFill/>
          <a:ln>
            <a:noFill/>
          </a:ln>
        </p:spPr>
      </p:pic>
      <p:sp>
        <p:nvSpPr>
          <p:cNvPr id="300" name="Google Shape;300;p10"/>
          <p:cNvSpPr/>
          <p:nvPr/>
        </p:nvSpPr>
        <p:spPr>
          <a:xfrm>
            <a:off x="3584082" y="338139"/>
            <a:ext cx="5454985" cy="858485"/>
          </a:xfrm>
          <a:prstGeom prst="roundRect">
            <a:avLst>
              <a:gd fmla="val 19170"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01" name="Google Shape;301;p10"/>
          <p:cNvSpPr txBox="1"/>
          <p:nvPr/>
        </p:nvSpPr>
        <p:spPr>
          <a:xfrm>
            <a:off x="-397939" y="3075077"/>
            <a:ext cx="3274040" cy="70784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1" lang="es-CO" sz="4000" u="none" cap="none" strike="noStrike">
                <a:solidFill>
                  <a:schemeClr val="lt1"/>
                </a:solidFill>
                <a:latin typeface="Arial"/>
                <a:ea typeface="Arial"/>
                <a:cs typeface="Arial"/>
                <a:sym typeface="Arial"/>
              </a:rPr>
              <a:t>Example:</a:t>
            </a:r>
            <a:endParaRPr b="1" i="1" sz="4000" u="none" cap="none" strike="noStrike">
              <a:solidFill>
                <a:srgbClr val="000000"/>
              </a:solidFill>
              <a:latin typeface="Arial"/>
              <a:ea typeface="Arial"/>
              <a:cs typeface="Arial"/>
              <a:sym typeface="Arial"/>
            </a:endParaRPr>
          </a:p>
        </p:txBody>
      </p:sp>
      <p:sp>
        <p:nvSpPr>
          <p:cNvPr id="302" name="Google Shape;302;p10"/>
          <p:cNvSpPr txBox="1"/>
          <p:nvPr/>
        </p:nvSpPr>
        <p:spPr>
          <a:xfrm>
            <a:off x="3584082" y="390743"/>
            <a:ext cx="5454985" cy="83095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1" i="0" lang="es-CO" sz="4800" u="none" cap="none" strike="noStrike">
                <a:solidFill>
                  <a:srgbClr val="001059"/>
                </a:solidFill>
                <a:latin typeface="Arial"/>
                <a:ea typeface="Arial"/>
                <a:cs typeface="Arial"/>
                <a:sym typeface="Arial"/>
              </a:rPr>
              <a:t>Oral Presentation</a:t>
            </a:r>
            <a:endParaRPr b="1" i="0" sz="4800" u="none" cap="none" strike="noStrike">
              <a:solidFill>
                <a:srgbClr val="000000"/>
              </a:solidFill>
              <a:latin typeface="Arial"/>
              <a:ea typeface="Arial"/>
              <a:cs typeface="Arial"/>
              <a:sym typeface="Arial"/>
            </a:endParaRPr>
          </a:p>
        </p:txBody>
      </p:sp>
      <p:pic>
        <p:nvPicPr>
          <p:cNvPr id="303" name="Google Shape;303;p10"/>
          <p:cNvPicPr preferRelativeResize="0"/>
          <p:nvPr/>
        </p:nvPicPr>
        <p:blipFill rotWithShape="1">
          <a:blip r:embed="rId7">
            <a:alphaModFix/>
          </a:blip>
          <a:srcRect b="0" l="0" r="0" t="0"/>
          <a:stretch/>
        </p:blipFill>
        <p:spPr>
          <a:xfrm>
            <a:off x="2654691" y="1348957"/>
            <a:ext cx="8086567" cy="539104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p29"/>
          <p:cNvPicPr preferRelativeResize="0"/>
          <p:nvPr/>
        </p:nvPicPr>
        <p:blipFill rotWithShape="1">
          <a:blip r:embed="rId3">
            <a:alphaModFix/>
          </a:blip>
          <a:srcRect b="0" l="25589" r="15148" t="0"/>
          <a:stretch/>
        </p:blipFill>
        <p:spPr>
          <a:xfrm>
            <a:off x="0" y="0"/>
            <a:ext cx="6096000" cy="6858000"/>
          </a:xfrm>
          <a:prstGeom prst="rect">
            <a:avLst/>
          </a:prstGeom>
          <a:noFill/>
          <a:ln>
            <a:noFill/>
          </a:ln>
        </p:spPr>
      </p:pic>
      <p:sp>
        <p:nvSpPr>
          <p:cNvPr id="310" name="Google Shape;310;p29"/>
          <p:cNvSpPr/>
          <p:nvPr/>
        </p:nvSpPr>
        <p:spPr>
          <a:xfrm>
            <a:off x="0" y="0"/>
            <a:ext cx="6096000" cy="6858000"/>
          </a:xfrm>
          <a:prstGeom prst="rect">
            <a:avLst/>
          </a:prstGeom>
          <a:solidFill>
            <a:srgbClr val="001059">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11" name="Google Shape;311;p29"/>
          <p:cNvSpPr/>
          <p:nvPr/>
        </p:nvSpPr>
        <p:spPr>
          <a:xfrm>
            <a:off x="6419073" y="1359833"/>
            <a:ext cx="5299315" cy="732235"/>
          </a:xfrm>
          <a:prstGeom prst="rect">
            <a:avLst/>
          </a:prstGeom>
          <a:solidFill>
            <a:srgbClr val="D2A6FF">
              <a:alpha val="87058"/>
            </a:srgbClr>
          </a:solidFill>
          <a:ln cap="flat" cmpd="sng" w="12700">
            <a:solidFill>
              <a:srgbClr val="ADF6FE"/>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12" name="Google Shape;312;p29"/>
          <p:cNvSpPr txBox="1"/>
          <p:nvPr/>
        </p:nvSpPr>
        <p:spPr>
          <a:xfrm>
            <a:off x="6419073" y="1322668"/>
            <a:ext cx="5449853"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0" i="0" lang="es-CO" sz="4400" u="none" cap="none" strike="noStrike">
                <a:solidFill>
                  <a:srgbClr val="001059"/>
                </a:solidFill>
                <a:latin typeface="Nunito Sans Black"/>
                <a:ea typeface="Nunito Sans Black"/>
                <a:cs typeface="Nunito Sans Black"/>
                <a:sym typeface="Nunito Sans Black"/>
              </a:rPr>
              <a:t>Oral Presentation</a:t>
            </a:r>
            <a:endParaRPr b="0" i="0" sz="1400" u="none" cap="none" strike="noStrike">
              <a:solidFill>
                <a:srgbClr val="000000"/>
              </a:solidFill>
              <a:latin typeface="Arial"/>
              <a:ea typeface="Arial"/>
              <a:cs typeface="Arial"/>
              <a:sym typeface="Arial"/>
            </a:endParaRPr>
          </a:p>
        </p:txBody>
      </p:sp>
      <p:grpSp>
        <p:nvGrpSpPr>
          <p:cNvPr id="313" name="Google Shape;313;p29"/>
          <p:cNvGrpSpPr/>
          <p:nvPr/>
        </p:nvGrpSpPr>
        <p:grpSpPr>
          <a:xfrm>
            <a:off x="601045" y="195198"/>
            <a:ext cx="10989910" cy="770002"/>
            <a:chOff x="626478" y="195198"/>
            <a:chExt cx="10989910" cy="770002"/>
          </a:xfrm>
        </p:grpSpPr>
        <p:pic>
          <p:nvPicPr>
            <p:cNvPr id="314" name="Google Shape;314;p29"/>
            <p:cNvPicPr preferRelativeResize="0"/>
            <p:nvPr/>
          </p:nvPicPr>
          <p:blipFill rotWithShape="1">
            <a:blip r:embed="rId4">
              <a:alphaModFix/>
            </a:blip>
            <a:srcRect b="0" l="0" r="0" t="0"/>
            <a:stretch/>
          </p:blipFill>
          <p:spPr>
            <a:xfrm>
              <a:off x="10192397" y="195198"/>
              <a:ext cx="1423991" cy="770002"/>
            </a:xfrm>
            <a:prstGeom prst="rect">
              <a:avLst/>
            </a:prstGeom>
            <a:noFill/>
            <a:ln>
              <a:noFill/>
            </a:ln>
          </p:spPr>
        </p:pic>
        <p:pic>
          <p:nvPicPr>
            <p:cNvPr id="315" name="Google Shape;315;p29"/>
            <p:cNvPicPr preferRelativeResize="0"/>
            <p:nvPr/>
          </p:nvPicPr>
          <p:blipFill rotWithShape="1">
            <a:blip r:embed="rId5">
              <a:alphaModFix/>
            </a:blip>
            <a:srcRect b="0" l="0" r="0" t="0"/>
            <a:stretch/>
          </p:blipFill>
          <p:spPr>
            <a:xfrm>
              <a:off x="626478" y="390743"/>
              <a:ext cx="1088022" cy="378913"/>
            </a:xfrm>
            <a:prstGeom prst="rect">
              <a:avLst/>
            </a:prstGeom>
            <a:noFill/>
            <a:ln>
              <a:noFill/>
            </a:ln>
          </p:spPr>
        </p:pic>
      </p:grpSp>
      <p:pic>
        <p:nvPicPr>
          <p:cNvPr id="316" name="Google Shape;316;p29"/>
          <p:cNvPicPr preferRelativeResize="0"/>
          <p:nvPr/>
        </p:nvPicPr>
        <p:blipFill rotWithShape="1">
          <a:blip r:embed="rId6">
            <a:alphaModFix/>
          </a:blip>
          <a:srcRect b="0" l="0" r="0" t="0"/>
          <a:stretch/>
        </p:blipFill>
        <p:spPr>
          <a:xfrm>
            <a:off x="518330" y="5353058"/>
            <a:ext cx="2339170" cy="1120852"/>
          </a:xfrm>
          <a:prstGeom prst="rect">
            <a:avLst/>
          </a:prstGeom>
          <a:noFill/>
          <a:ln>
            <a:noFill/>
          </a:ln>
        </p:spPr>
      </p:pic>
      <p:sp>
        <p:nvSpPr>
          <p:cNvPr id="317" name="Google Shape;317;p29"/>
          <p:cNvSpPr txBox="1"/>
          <p:nvPr/>
        </p:nvSpPr>
        <p:spPr>
          <a:xfrm>
            <a:off x="6419073" y="2673309"/>
            <a:ext cx="5648520" cy="3785611"/>
          </a:xfrm>
          <a:prstGeom prst="rect">
            <a:avLst/>
          </a:prstGeom>
          <a:noFill/>
          <a:ln>
            <a:noFill/>
          </a:ln>
        </p:spPr>
        <p:txBody>
          <a:bodyPr anchorCtr="0" anchor="t" bIns="45700" lIns="91425" spcFirstLastPara="1" rIns="91425" wrap="square" tIns="45700">
            <a:spAutoFit/>
          </a:bodyPr>
          <a:lstStyle/>
          <a:p>
            <a:pPr indent="-342900" lvl="0" marL="342900" marR="0" rtl="0" algn="l">
              <a:lnSpc>
                <a:spcPct val="200000"/>
              </a:lnSpc>
              <a:spcBef>
                <a:spcPts val="0"/>
              </a:spcBef>
              <a:spcAft>
                <a:spcPts val="0"/>
              </a:spcAft>
              <a:buClr>
                <a:srgbClr val="000000"/>
              </a:buClr>
              <a:buSzPts val="2400"/>
              <a:buFont typeface="Arial"/>
              <a:buChar char="•"/>
            </a:pPr>
            <a:r>
              <a:rPr b="0" i="0" lang="es-CO" sz="2400" u="none" cap="none" strike="noStrike">
                <a:solidFill>
                  <a:srgbClr val="001059"/>
                </a:solidFill>
                <a:latin typeface="Nunito Sans"/>
                <a:ea typeface="Nunito Sans"/>
                <a:cs typeface="Nunito Sans"/>
                <a:sym typeface="Nunito Sans"/>
              </a:rPr>
              <a:t>Make groups of three or four people. </a:t>
            </a:r>
            <a:endParaRPr/>
          </a:p>
          <a:p>
            <a:pPr indent="-285750" lvl="0" marL="285750" marR="0" rtl="0" algn="l">
              <a:lnSpc>
                <a:spcPct val="200000"/>
              </a:lnSpc>
              <a:spcBef>
                <a:spcPts val="0"/>
              </a:spcBef>
              <a:spcAft>
                <a:spcPts val="0"/>
              </a:spcAft>
              <a:buClr>
                <a:srgbClr val="000000"/>
              </a:buClr>
              <a:buSzPts val="2400"/>
              <a:buFont typeface="Arial"/>
              <a:buChar char="•"/>
            </a:pPr>
            <a:r>
              <a:rPr b="0" i="0" lang="es-CO" sz="2400" u="none" cap="none" strike="noStrike">
                <a:solidFill>
                  <a:srgbClr val="001059"/>
                </a:solidFill>
                <a:latin typeface="Nunito Sans"/>
                <a:ea typeface="Nunito Sans"/>
                <a:cs typeface="Nunito Sans"/>
                <a:sym typeface="Nunito Sans"/>
              </a:rPr>
              <a:t>Find information about an IT job.</a:t>
            </a:r>
            <a:endParaRPr/>
          </a:p>
          <a:p>
            <a:pPr indent="-285750" lvl="0" marL="285750" marR="0" rtl="0" algn="l">
              <a:lnSpc>
                <a:spcPct val="200000"/>
              </a:lnSpc>
              <a:spcBef>
                <a:spcPts val="0"/>
              </a:spcBef>
              <a:spcAft>
                <a:spcPts val="0"/>
              </a:spcAft>
              <a:buClr>
                <a:srgbClr val="000000"/>
              </a:buClr>
              <a:buSzPts val="2400"/>
              <a:buFont typeface="Arial"/>
              <a:buChar char="•"/>
            </a:pPr>
            <a:r>
              <a:rPr b="0" i="0" lang="es-CO" sz="2400" u="none" cap="none" strike="noStrike">
                <a:solidFill>
                  <a:srgbClr val="001059"/>
                </a:solidFill>
                <a:latin typeface="Nunito Sans"/>
                <a:ea typeface="Nunito Sans"/>
                <a:cs typeface="Nunito Sans"/>
                <a:sym typeface="Nunito Sans"/>
              </a:rPr>
              <a:t>Create a poster.</a:t>
            </a:r>
            <a:endParaRPr b="0" i="0" sz="1400" u="none" cap="none" strike="noStrike">
              <a:solidFill>
                <a:srgbClr val="000000"/>
              </a:solidFill>
              <a:latin typeface="Arial"/>
              <a:ea typeface="Arial"/>
              <a:cs typeface="Arial"/>
              <a:sym typeface="Arial"/>
            </a:endParaRPr>
          </a:p>
          <a:p>
            <a:pPr indent="-342900" lvl="0" marL="342900" marR="0" rtl="0" algn="l">
              <a:lnSpc>
                <a:spcPct val="200000"/>
              </a:lnSpc>
              <a:spcBef>
                <a:spcPts val="0"/>
              </a:spcBef>
              <a:spcAft>
                <a:spcPts val="0"/>
              </a:spcAft>
              <a:buClr>
                <a:srgbClr val="000000"/>
              </a:buClr>
              <a:buSzPts val="2400"/>
              <a:buFont typeface="Arial"/>
              <a:buChar char="•"/>
            </a:pPr>
            <a:r>
              <a:rPr b="0" i="0" lang="es-CO" sz="2400" u="none" cap="none" strike="noStrike">
                <a:solidFill>
                  <a:srgbClr val="001059"/>
                </a:solidFill>
                <a:latin typeface="Nunito Sans"/>
                <a:ea typeface="Nunito Sans"/>
                <a:cs typeface="Nunito Sans"/>
                <a:sym typeface="Nunito Sans"/>
              </a:rPr>
              <a:t>Present your work to the rest of the class.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grpSp>
        <p:nvGrpSpPr>
          <p:cNvPr id="323" name="Google Shape;323;p13"/>
          <p:cNvGrpSpPr/>
          <p:nvPr/>
        </p:nvGrpSpPr>
        <p:grpSpPr>
          <a:xfrm>
            <a:off x="0" y="-1"/>
            <a:ext cx="12192000" cy="6858002"/>
            <a:chOff x="0" y="317351"/>
            <a:chExt cx="12192000" cy="6858002"/>
          </a:xfrm>
        </p:grpSpPr>
        <p:pic>
          <p:nvPicPr>
            <p:cNvPr id="324" name="Google Shape;324;p13"/>
            <p:cNvPicPr preferRelativeResize="0"/>
            <p:nvPr/>
          </p:nvPicPr>
          <p:blipFill rotWithShape="1">
            <a:blip r:embed="rId3">
              <a:alphaModFix/>
            </a:blip>
            <a:srcRect b="7533" l="7812" r="7809" t="0"/>
            <a:stretch/>
          </p:blipFill>
          <p:spPr>
            <a:xfrm>
              <a:off x="0" y="317351"/>
              <a:ext cx="12192000" cy="6858002"/>
            </a:xfrm>
            <a:prstGeom prst="rect">
              <a:avLst/>
            </a:prstGeom>
            <a:noFill/>
            <a:ln>
              <a:noFill/>
            </a:ln>
          </p:spPr>
        </p:pic>
        <p:pic>
          <p:nvPicPr>
            <p:cNvPr id="325" name="Google Shape;325;p13"/>
            <p:cNvPicPr preferRelativeResize="0"/>
            <p:nvPr/>
          </p:nvPicPr>
          <p:blipFill rotWithShape="1">
            <a:blip r:embed="rId4">
              <a:alphaModFix/>
            </a:blip>
            <a:srcRect b="0" l="0" r="0" t="0"/>
            <a:stretch/>
          </p:blipFill>
          <p:spPr>
            <a:xfrm>
              <a:off x="0" y="317351"/>
              <a:ext cx="12192000" cy="6858002"/>
            </a:xfrm>
            <a:prstGeom prst="rect">
              <a:avLst/>
            </a:prstGeom>
            <a:noFill/>
            <a:ln>
              <a:noFill/>
            </a:ln>
          </p:spPr>
        </p:pic>
      </p:grpSp>
      <p:pic>
        <p:nvPicPr>
          <p:cNvPr id="326" name="Google Shape;326;p13"/>
          <p:cNvPicPr preferRelativeResize="0"/>
          <p:nvPr/>
        </p:nvPicPr>
        <p:blipFill rotWithShape="1">
          <a:blip r:embed="rId5">
            <a:alphaModFix/>
          </a:blip>
          <a:srcRect b="0" l="0" r="0" t="0"/>
          <a:stretch/>
        </p:blipFill>
        <p:spPr>
          <a:xfrm>
            <a:off x="2340554" y="1970769"/>
            <a:ext cx="7510889" cy="2916462"/>
          </a:xfrm>
          <a:prstGeom prst="rect">
            <a:avLst/>
          </a:prstGeom>
          <a:noFill/>
          <a:ln>
            <a:noFill/>
          </a:ln>
        </p:spPr>
      </p:pic>
      <p:pic>
        <p:nvPicPr>
          <p:cNvPr id="327" name="Google Shape;327;p13"/>
          <p:cNvPicPr preferRelativeResize="0"/>
          <p:nvPr/>
        </p:nvPicPr>
        <p:blipFill rotWithShape="1">
          <a:blip r:embed="rId6">
            <a:alphaModFix/>
          </a:blip>
          <a:srcRect b="0" l="0" r="0" t="0"/>
          <a:stretch/>
        </p:blipFill>
        <p:spPr>
          <a:xfrm>
            <a:off x="4592280" y="324169"/>
            <a:ext cx="3007439" cy="1441064"/>
          </a:xfrm>
          <a:prstGeom prst="rect">
            <a:avLst/>
          </a:prstGeom>
          <a:noFill/>
          <a:ln>
            <a:noFill/>
          </a:ln>
        </p:spPr>
      </p:pic>
      <p:pic>
        <p:nvPicPr>
          <p:cNvPr id="328" name="Google Shape;328;p13"/>
          <p:cNvPicPr preferRelativeResize="0"/>
          <p:nvPr/>
        </p:nvPicPr>
        <p:blipFill rotWithShape="1">
          <a:blip r:embed="rId7">
            <a:alphaModFix/>
          </a:blip>
          <a:srcRect b="0" l="0" r="0" t="0"/>
          <a:stretch/>
        </p:blipFill>
        <p:spPr>
          <a:xfrm>
            <a:off x="9712776" y="5933677"/>
            <a:ext cx="2164967" cy="669682"/>
          </a:xfrm>
          <a:prstGeom prst="rect">
            <a:avLst/>
          </a:prstGeom>
          <a:noFill/>
          <a:ln>
            <a:noFill/>
          </a:ln>
        </p:spPr>
      </p:pic>
      <p:grpSp>
        <p:nvGrpSpPr>
          <p:cNvPr id="329" name="Google Shape;329;p13"/>
          <p:cNvGrpSpPr/>
          <p:nvPr/>
        </p:nvGrpSpPr>
        <p:grpSpPr>
          <a:xfrm>
            <a:off x="626477" y="254641"/>
            <a:ext cx="11251266" cy="983288"/>
            <a:chOff x="626477" y="254641"/>
            <a:chExt cx="11251266" cy="983288"/>
          </a:xfrm>
        </p:grpSpPr>
        <p:pic>
          <p:nvPicPr>
            <p:cNvPr id="330" name="Google Shape;330;p13"/>
            <p:cNvPicPr preferRelativeResize="0"/>
            <p:nvPr/>
          </p:nvPicPr>
          <p:blipFill rotWithShape="1">
            <a:blip r:embed="rId8">
              <a:alphaModFix/>
            </a:blip>
            <a:srcRect b="0" l="0" r="0" t="0"/>
            <a:stretch/>
          </p:blipFill>
          <p:spPr>
            <a:xfrm>
              <a:off x="10059722" y="254641"/>
              <a:ext cx="1818021" cy="983288"/>
            </a:xfrm>
            <a:prstGeom prst="rect">
              <a:avLst/>
            </a:prstGeom>
            <a:noFill/>
            <a:ln>
              <a:noFill/>
            </a:ln>
          </p:spPr>
        </p:pic>
        <p:pic>
          <p:nvPicPr>
            <p:cNvPr id="331" name="Google Shape;331;p13"/>
            <p:cNvPicPr preferRelativeResize="0"/>
            <p:nvPr/>
          </p:nvPicPr>
          <p:blipFill rotWithShape="1">
            <a:blip r:embed="rId9">
              <a:alphaModFix/>
            </a:blip>
            <a:srcRect b="0" l="0" r="0" t="0"/>
            <a:stretch/>
          </p:blipFill>
          <p:spPr>
            <a:xfrm>
              <a:off x="626477" y="484081"/>
              <a:ext cx="1505800" cy="524408"/>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grpSp>
        <p:nvGrpSpPr>
          <p:cNvPr id="105" name="Google Shape;105;p2"/>
          <p:cNvGrpSpPr/>
          <p:nvPr/>
        </p:nvGrpSpPr>
        <p:grpSpPr>
          <a:xfrm>
            <a:off x="0" y="-1"/>
            <a:ext cx="12192000" cy="6858002"/>
            <a:chOff x="0" y="317351"/>
            <a:chExt cx="12192000" cy="6858002"/>
          </a:xfrm>
        </p:grpSpPr>
        <p:pic>
          <p:nvPicPr>
            <p:cNvPr id="106" name="Google Shape;106;p2"/>
            <p:cNvPicPr preferRelativeResize="0"/>
            <p:nvPr/>
          </p:nvPicPr>
          <p:blipFill rotWithShape="1">
            <a:blip r:embed="rId3">
              <a:alphaModFix/>
            </a:blip>
            <a:srcRect b="7533" l="7812" r="7809" t="0"/>
            <a:stretch/>
          </p:blipFill>
          <p:spPr>
            <a:xfrm>
              <a:off x="0" y="317351"/>
              <a:ext cx="12192000" cy="6858002"/>
            </a:xfrm>
            <a:prstGeom prst="rect">
              <a:avLst/>
            </a:prstGeom>
            <a:noFill/>
            <a:ln>
              <a:noFill/>
            </a:ln>
          </p:spPr>
        </p:pic>
        <p:pic>
          <p:nvPicPr>
            <p:cNvPr id="107" name="Google Shape;107;p2"/>
            <p:cNvPicPr preferRelativeResize="0"/>
            <p:nvPr/>
          </p:nvPicPr>
          <p:blipFill rotWithShape="1">
            <a:blip r:embed="rId4">
              <a:alphaModFix/>
            </a:blip>
            <a:srcRect b="0" l="0" r="0" t="0"/>
            <a:stretch/>
          </p:blipFill>
          <p:spPr>
            <a:xfrm>
              <a:off x="0" y="317351"/>
              <a:ext cx="12192000" cy="6858002"/>
            </a:xfrm>
            <a:prstGeom prst="rect">
              <a:avLst/>
            </a:prstGeom>
            <a:noFill/>
            <a:ln>
              <a:noFill/>
            </a:ln>
          </p:spPr>
        </p:pic>
      </p:grpSp>
      <p:pic>
        <p:nvPicPr>
          <p:cNvPr id="108" name="Google Shape;108;p2"/>
          <p:cNvPicPr preferRelativeResize="0"/>
          <p:nvPr/>
        </p:nvPicPr>
        <p:blipFill rotWithShape="1">
          <a:blip r:embed="rId5">
            <a:alphaModFix/>
          </a:blip>
          <a:srcRect b="0" l="0" r="0" t="0"/>
          <a:stretch/>
        </p:blipFill>
        <p:spPr>
          <a:xfrm>
            <a:off x="4815518" y="165438"/>
            <a:ext cx="2339170" cy="1120852"/>
          </a:xfrm>
          <a:prstGeom prst="rect">
            <a:avLst/>
          </a:prstGeom>
          <a:noFill/>
          <a:ln>
            <a:noFill/>
          </a:ln>
        </p:spPr>
      </p:pic>
      <p:sp>
        <p:nvSpPr>
          <p:cNvPr id="109" name="Google Shape;109;p2"/>
          <p:cNvSpPr txBox="1"/>
          <p:nvPr/>
        </p:nvSpPr>
        <p:spPr>
          <a:xfrm>
            <a:off x="2753576" y="1352266"/>
            <a:ext cx="7106881" cy="86177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5000"/>
              <a:buFont typeface="Arial"/>
              <a:buNone/>
            </a:pPr>
            <a:r>
              <a:rPr b="0" i="0" lang="es-CO" sz="5000" u="none" cap="none" strike="noStrike">
                <a:solidFill>
                  <a:srgbClr val="D2A6FF"/>
                </a:solidFill>
                <a:latin typeface="Arial"/>
                <a:ea typeface="Arial"/>
                <a:cs typeface="Arial"/>
                <a:sym typeface="Arial"/>
              </a:rPr>
              <a:t>Table of content</a:t>
            </a:r>
            <a:endParaRPr b="0" i="0" sz="1400" u="none" cap="none" strike="noStrike">
              <a:solidFill>
                <a:srgbClr val="000000"/>
              </a:solidFill>
              <a:latin typeface="Arial"/>
              <a:ea typeface="Arial"/>
              <a:cs typeface="Arial"/>
              <a:sym typeface="Arial"/>
            </a:endParaRPr>
          </a:p>
        </p:txBody>
      </p:sp>
      <p:sp>
        <p:nvSpPr>
          <p:cNvPr id="110" name="Google Shape;110;p2"/>
          <p:cNvSpPr/>
          <p:nvPr/>
        </p:nvSpPr>
        <p:spPr>
          <a:xfrm>
            <a:off x="3476266" y="2461172"/>
            <a:ext cx="790226" cy="790226"/>
          </a:xfrm>
          <a:prstGeom prst="ellipse">
            <a:avLst/>
          </a:prstGeom>
          <a:solidFill>
            <a:srgbClr val="ADF6FE"/>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1" name="Google Shape;111;p2"/>
          <p:cNvSpPr/>
          <p:nvPr/>
        </p:nvSpPr>
        <p:spPr>
          <a:xfrm>
            <a:off x="3476266" y="3603906"/>
            <a:ext cx="790226" cy="790226"/>
          </a:xfrm>
          <a:prstGeom prst="ellipse">
            <a:avLst/>
          </a:prstGeom>
          <a:solidFill>
            <a:srgbClr val="ADF6FE"/>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2" name="Google Shape;112;p2"/>
          <p:cNvSpPr/>
          <p:nvPr/>
        </p:nvSpPr>
        <p:spPr>
          <a:xfrm>
            <a:off x="3476266" y="4757859"/>
            <a:ext cx="790226" cy="790226"/>
          </a:xfrm>
          <a:prstGeom prst="ellipse">
            <a:avLst/>
          </a:prstGeom>
          <a:solidFill>
            <a:srgbClr val="ADF6FE"/>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3" name="Google Shape;113;p2"/>
          <p:cNvSpPr/>
          <p:nvPr/>
        </p:nvSpPr>
        <p:spPr>
          <a:xfrm>
            <a:off x="4630461" y="2580983"/>
            <a:ext cx="4191000" cy="660742"/>
          </a:xfrm>
          <a:prstGeom prst="roundRect">
            <a:avLst>
              <a:gd fmla="val 16667" name="adj"/>
            </a:avLst>
          </a:prstGeom>
          <a:solidFill>
            <a:srgbClr val="ADF6FE"/>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ADF6FE"/>
              </a:solidFill>
              <a:latin typeface="Calibri"/>
              <a:ea typeface="Calibri"/>
              <a:cs typeface="Calibri"/>
              <a:sym typeface="Calibri"/>
            </a:endParaRPr>
          </a:p>
        </p:txBody>
      </p:sp>
      <p:sp>
        <p:nvSpPr>
          <p:cNvPr id="114" name="Google Shape;114;p2"/>
          <p:cNvSpPr/>
          <p:nvPr/>
        </p:nvSpPr>
        <p:spPr>
          <a:xfrm>
            <a:off x="4630461" y="3668648"/>
            <a:ext cx="4191000" cy="660742"/>
          </a:xfrm>
          <a:prstGeom prst="roundRect">
            <a:avLst>
              <a:gd fmla="val 16667" name="adj"/>
            </a:avLst>
          </a:prstGeom>
          <a:solidFill>
            <a:srgbClr val="ADF6FE"/>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ADF6FE"/>
              </a:solidFill>
              <a:latin typeface="Calibri"/>
              <a:ea typeface="Calibri"/>
              <a:cs typeface="Calibri"/>
              <a:sym typeface="Calibri"/>
            </a:endParaRPr>
          </a:p>
        </p:txBody>
      </p:sp>
      <p:sp>
        <p:nvSpPr>
          <p:cNvPr id="115" name="Google Shape;115;p2"/>
          <p:cNvSpPr/>
          <p:nvPr/>
        </p:nvSpPr>
        <p:spPr>
          <a:xfrm>
            <a:off x="4616148" y="4896008"/>
            <a:ext cx="4241909" cy="652077"/>
          </a:xfrm>
          <a:prstGeom prst="roundRect">
            <a:avLst>
              <a:gd fmla="val 16667" name="adj"/>
            </a:avLst>
          </a:prstGeom>
          <a:solidFill>
            <a:srgbClr val="ADF6FE"/>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ADF6FE"/>
              </a:solidFill>
              <a:latin typeface="Calibri"/>
              <a:ea typeface="Calibri"/>
              <a:cs typeface="Calibri"/>
              <a:sym typeface="Calibri"/>
            </a:endParaRPr>
          </a:p>
        </p:txBody>
      </p:sp>
      <p:sp>
        <p:nvSpPr>
          <p:cNvPr id="116" name="Google Shape;116;p2"/>
          <p:cNvSpPr txBox="1"/>
          <p:nvPr/>
        </p:nvSpPr>
        <p:spPr>
          <a:xfrm>
            <a:off x="3587006" y="2520035"/>
            <a:ext cx="586680"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0" i="0" lang="es-CO" sz="4000" u="none" cap="none" strike="noStrike">
                <a:solidFill>
                  <a:srgbClr val="001059"/>
                </a:solidFill>
                <a:latin typeface="Nunito Sans Black"/>
                <a:ea typeface="Nunito Sans Black"/>
                <a:cs typeface="Nunito Sans Black"/>
                <a:sym typeface="Nunito Sans Black"/>
              </a:rPr>
              <a:t>1</a:t>
            </a:r>
            <a:endParaRPr b="0" i="0" sz="1400" u="none" cap="none" strike="noStrike">
              <a:solidFill>
                <a:srgbClr val="000000"/>
              </a:solidFill>
              <a:latin typeface="Arial"/>
              <a:ea typeface="Arial"/>
              <a:cs typeface="Arial"/>
              <a:sym typeface="Arial"/>
            </a:endParaRPr>
          </a:p>
        </p:txBody>
      </p:sp>
      <p:sp>
        <p:nvSpPr>
          <p:cNvPr id="117" name="Google Shape;117;p2"/>
          <p:cNvSpPr txBox="1"/>
          <p:nvPr/>
        </p:nvSpPr>
        <p:spPr>
          <a:xfrm>
            <a:off x="3595092" y="3687327"/>
            <a:ext cx="586680"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0" i="0" lang="es-CO" sz="4000" u="none" cap="none" strike="noStrike">
                <a:solidFill>
                  <a:srgbClr val="001059"/>
                </a:solidFill>
                <a:latin typeface="Nunito Sans Black"/>
                <a:ea typeface="Nunito Sans Black"/>
                <a:cs typeface="Nunito Sans Black"/>
                <a:sym typeface="Nunito Sans Black"/>
              </a:rPr>
              <a:t>2</a:t>
            </a:r>
            <a:endParaRPr b="0" i="0" sz="1400" u="none" cap="none" strike="noStrike">
              <a:solidFill>
                <a:srgbClr val="000000"/>
              </a:solidFill>
              <a:latin typeface="Arial"/>
              <a:ea typeface="Arial"/>
              <a:cs typeface="Arial"/>
              <a:sym typeface="Arial"/>
            </a:endParaRPr>
          </a:p>
        </p:txBody>
      </p:sp>
      <p:sp>
        <p:nvSpPr>
          <p:cNvPr id="118" name="Google Shape;118;p2"/>
          <p:cNvSpPr txBox="1"/>
          <p:nvPr/>
        </p:nvSpPr>
        <p:spPr>
          <a:xfrm>
            <a:off x="3578039" y="4822601"/>
            <a:ext cx="586680"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0" i="0" lang="es-CO" sz="4000" u="none" cap="none" strike="noStrike">
                <a:solidFill>
                  <a:srgbClr val="001059"/>
                </a:solidFill>
                <a:latin typeface="Nunito Sans Black"/>
                <a:ea typeface="Nunito Sans Black"/>
                <a:cs typeface="Nunito Sans Black"/>
                <a:sym typeface="Nunito Sans Black"/>
              </a:rPr>
              <a:t>3</a:t>
            </a:r>
            <a:endParaRPr b="0" i="0" sz="1400" u="none" cap="none" strike="noStrike">
              <a:solidFill>
                <a:srgbClr val="000000"/>
              </a:solidFill>
              <a:latin typeface="Arial"/>
              <a:ea typeface="Arial"/>
              <a:cs typeface="Arial"/>
              <a:sym typeface="Arial"/>
            </a:endParaRPr>
          </a:p>
        </p:txBody>
      </p:sp>
      <p:sp>
        <p:nvSpPr>
          <p:cNvPr id="119" name="Google Shape;119;p2"/>
          <p:cNvSpPr txBox="1"/>
          <p:nvPr/>
        </p:nvSpPr>
        <p:spPr>
          <a:xfrm>
            <a:off x="4814108" y="2571135"/>
            <a:ext cx="3795082" cy="58473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0" i="0" lang="es-CO" sz="3200" u="none" cap="none" strike="noStrike">
                <a:solidFill>
                  <a:srgbClr val="001059"/>
                </a:solidFill>
                <a:latin typeface="Nunito Sans Black"/>
                <a:ea typeface="Nunito Sans Black"/>
                <a:cs typeface="Nunito Sans Black"/>
                <a:sym typeface="Nunito Sans Black"/>
              </a:rPr>
              <a:t>Review</a:t>
            </a:r>
            <a:endParaRPr b="0" i="0" sz="3200" u="none" cap="none" strike="noStrike">
              <a:solidFill>
                <a:srgbClr val="000000"/>
              </a:solidFill>
              <a:latin typeface="Arial"/>
              <a:ea typeface="Arial"/>
              <a:cs typeface="Arial"/>
              <a:sym typeface="Arial"/>
            </a:endParaRPr>
          </a:p>
        </p:txBody>
      </p:sp>
      <p:sp>
        <p:nvSpPr>
          <p:cNvPr id="120" name="Google Shape;120;p2"/>
          <p:cNvSpPr txBox="1"/>
          <p:nvPr/>
        </p:nvSpPr>
        <p:spPr>
          <a:xfrm>
            <a:off x="4828420" y="3687327"/>
            <a:ext cx="3795082" cy="58473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000"/>
              <a:buFont typeface="Arial"/>
              <a:buNone/>
            </a:pPr>
            <a:r>
              <a:rPr b="0" i="0" lang="es-CO" sz="3200" u="none" cap="none" strike="noStrike">
                <a:solidFill>
                  <a:srgbClr val="001059"/>
                </a:solidFill>
                <a:latin typeface="Nunito Sans Black"/>
                <a:ea typeface="Nunito Sans Black"/>
                <a:cs typeface="Nunito Sans Black"/>
                <a:sym typeface="Nunito Sans Black"/>
              </a:rPr>
              <a:t>Jobs in IT </a:t>
            </a:r>
            <a:endParaRPr b="0" i="0" sz="3200" u="none" cap="none" strike="noStrike">
              <a:solidFill>
                <a:srgbClr val="000000"/>
              </a:solidFill>
              <a:latin typeface="Arial"/>
              <a:ea typeface="Arial"/>
              <a:cs typeface="Arial"/>
              <a:sym typeface="Arial"/>
            </a:endParaRPr>
          </a:p>
        </p:txBody>
      </p:sp>
      <p:sp>
        <p:nvSpPr>
          <p:cNvPr id="121" name="Google Shape;121;p2"/>
          <p:cNvSpPr txBox="1"/>
          <p:nvPr/>
        </p:nvSpPr>
        <p:spPr>
          <a:xfrm>
            <a:off x="4303088" y="4963350"/>
            <a:ext cx="4518373" cy="58473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s-CO" sz="2800" u="none" cap="none" strike="noStrike">
                <a:solidFill>
                  <a:srgbClr val="001059"/>
                </a:solidFill>
                <a:latin typeface="Nunito Sans Black"/>
                <a:ea typeface="Nunito Sans Black"/>
                <a:cs typeface="Nunito Sans Black"/>
                <a:sym typeface="Nunito Sans Black"/>
              </a:rPr>
              <a:t> </a:t>
            </a:r>
            <a:r>
              <a:rPr b="0" i="0" lang="es-CO" sz="3200" u="none" cap="none" strike="noStrike">
                <a:solidFill>
                  <a:srgbClr val="001059"/>
                </a:solidFill>
                <a:latin typeface="Nunito Sans Black"/>
                <a:ea typeface="Nunito Sans Black"/>
                <a:cs typeface="Nunito Sans Black"/>
                <a:sym typeface="Nunito Sans Black"/>
              </a:rPr>
              <a:t>Practice</a:t>
            </a:r>
            <a:endParaRPr b="0" i="0" sz="3200" u="none" cap="none" strike="noStrike">
              <a:solidFill>
                <a:srgbClr val="000000"/>
              </a:solidFill>
              <a:latin typeface="Arial"/>
              <a:ea typeface="Arial"/>
              <a:cs typeface="Arial"/>
              <a:sym typeface="Arial"/>
            </a:endParaRPr>
          </a:p>
        </p:txBody>
      </p:sp>
      <p:cxnSp>
        <p:nvCxnSpPr>
          <p:cNvPr id="122" name="Google Shape;122;p2"/>
          <p:cNvCxnSpPr>
            <a:stCxn id="110" idx="4"/>
            <a:endCxn id="111" idx="0"/>
          </p:cNvCxnSpPr>
          <p:nvPr/>
        </p:nvCxnSpPr>
        <p:spPr>
          <a:xfrm>
            <a:off x="3871379" y="3251398"/>
            <a:ext cx="0" cy="352500"/>
          </a:xfrm>
          <a:prstGeom prst="straightConnector1">
            <a:avLst/>
          </a:prstGeom>
          <a:noFill/>
          <a:ln cap="flat" cmpd="sng" w="38100">
            <a:solidFill>
              <a:srgbClr val="D2A6FF"/>
            </a:solidFill>
            <a:prstDash val="solid"/>
            <a:miter lim="800000"/>
            <a:headEnd len="sm" w="sm" type="none"/>
            <a:tailEnd len="sm" w="sm" type="none"/>
          </a:ln>
        </p:spPr>
      </p:cxnSp>
      <p:cxnSp>
        <p:nvCxnSpPr>
          <p:cNvPr id="123" name="Google Shape;123;p2"/>
          <p:cNvCxnSpPr>
            <a:stCxn id="117" idx="2"/>
          </p:cNvCxnSpPr>
          <p:nvPr/>
        </p:nvCxnSpPr>
        <p:spPr>
          <a:xfrm>
            <a:off x="3888432" y="4395213"/>
            <a:ext cx="0" cy="345000"/>
          </a:xfrm>
          <a:prstGeom prst="straightConnector1">
            <a:avLst/>
          </a:prstGeom>
          <a:noFill/>
          <a:ln cap="flat" cmpd="sng" w="38100">
            <a:solidFill>
              <a:srgbClr val="D2A6FF"/>
            </a:solidFill>
            <a:prstDash val="solid"/>
            <a:miter lim="800000"/>
            <a:headEnd len="sm" w="sm" type="none"/>
            <a:tailEnd len="sm" w="sm" type="none"/>
          </a:ln>
        </p:spPr>
      </p:cxnSp>
      <p:grpSp>
        <p:nvGrpSpPr>
          <p:cNvPr id="124" name="Google Shape;124;p2"/>
          <p:cNvGrpSpPr/>
          <p:nvPr/>
        </p:nvGrpSpPr>
        <p:grpSpPr>
          <a:xfrm>
            <a:off x="626477" y="254641"/>
            <a:ext cx="11251266" cy="983288"/>
            <a:chOff x="626477" y="254641"/>
            <a:chExt cx="11251266" cy="983288"/>
          </a:xfrm>
        </p:grpSpPr>
        <p:pic>
          <p:nvPicPr>
            <p:cNvPr id="125" name="Google Shape;125;p2"/>
            <p:cNvPicPr preferRelativeResize="0"/>
            <p:nvPr/>
          </p:nvPicPr>
          <p:blipFill rotWithShape="1">
            <a:blip r:embed="rId6">
              <a:alphaModFix/>
            </a:blip>
            <a:srcRect b="0" l="0" r="0" t="0"/>
            <a:stretch/>
          </p:blipFill>
          <p:spPr>
            <a:xfrm>
              <a:off x="10059722" y="254641"/>
              <a:ext cx="1818021" cy="983288"/>
            </a:xfrm>
            <a:prstGeom prst="rect">
              <a:avLst/>
            </a:prstGeom>
            <a:noFill/>
            <a:ln>
              <a:noFill/>
            </a:ln>
          </p:spPr>
        </p:pic>
        <p:pic>
          <p:nvPicPr>
            <p:cNvPr id="126" name="Google Shape;126;p2"/>
            <p:cNvPicPr preferRelativeResize="0"/>
            <p:nvPr/>
          </p:nvPicPr>
          <p:blipFill rotWithShape="1">
            <a:blip r:embed="rId7">
              <a:alphaModFix/>
            </a:blip>
            <a:srcRect b="0" l="0" r="0" t="0"/>
            <a:stretch/>
          </p:blipFill>
          <p:spPr>
            <a:xfrm>
              <a:off x="626477" y="484081"/>
              <a:ext cx="1505800" cy="524408"/>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grpSp>
        <p:nvGrpSpPr>
          <p:cNvPr id="132" name="Google Shape;132;p3"/>
          <p:cNvGrpSpPr/>
          <p:nvPr/>
        </p:nvGrpSpPr>
        <p:grpSpPr>
          <a:xfrm>
            <a:off x="0" y="-1"/>
            <a:ext cx="12192000" cy="6858002"/>
            <a:chOff x="0" y="317351"/>
            <a:chExt cx="12192000" cy="6858002"/>
          </a:xfrm>
        </p:grpSpPr>
        <p:pic>
          <p:nvPicPr>
            <p:cNvPr id="133" name="Google Shape;133;p3"/>
            <p:cNvPicPr preferRelativeResize="0"/>
            <p:nvPr/>
          </p:nvPicPr>
          <p:blipFill rotWithShape="1">
            <a:blip r:embed="rId3">
              <a:alphaModFix/>
            </a:blip>
            <a:srcRect b="7533" l="7812" r="7809" t="0"/>
            <a:stretch/>
          </p:blipFill>
          <p:spPr>
            <a:xfrm>
              <a:off x="0" y="317351"/>
              <a:ext cx="12192000" cy="6858002"/>
            </a:xfrm>
            <a:prstGeom prst="rect">
              <a:avLst/>
            </a:prstGeom>
            <a:noFill/>
            <a:ln>
              <a:noFill/>
            </a:ln>
          </p:spPr>
        </p:pic>
        <p:pic>
          <p:nvPicPr>
            <p:cNvPr id="134" name="Google Shape;134;p3"/>
            <p:cNvPicPr preferRelativeResize="0"/>
            <p:nvPr/>
          </p:nvPicPr>
          <p:blipFill rotWithShape="1">
            <a:blip r:embed="rId4">
              <a:alphaModFix/>
            </a:blip>
            <a:srcRect b="0" l="0" r="0" t="0"/>
            <a:stretch/>
          </p:blipFill>
          <p:spPr>
            <a:xfrm>
              <a:off x="0" y="317351"/>
              <a:ext cx="12192000" cy="6858002"/>
            </a:xfrm>
            <a:prstGeom prst="rect">
              <a:avLst/>
            </a:prstGeom>
            <a:noFill/>
            <a:ln>
              <a:noFill/>
            </a:ln>
          </p:spPr>
        </p:pic>
      </p:grpSp>
      <p:pic>
        <p:nvPicPr>
          <p:cNvPr id="135" name="Google Shape;135;p3"/>
          <p:cNvPicPr preferRelativeResize="0"/>
          <p:nvPr/>
        </p:nvPicPr>
        <p:blipFill rotWithShape="1">
          <a:blip r:embed="rId5">
            <a:alphaModFix/>
          </a:blip>
          <a:srcRect b="0" l="0" r="0" t="0"/>
          <a:stretch/>
        </p:blipFill>
        <p:spPr>
          <a:xfrm>
            <a:off x="601045" y="390743"/>
            <a:ext cx="1088022" cy="378913"/>
          </a:xfrm>
          <a:prstGeom prst="rect">
            <a:avLst/>
          </a:prstGeom>
          <a:noFill/>
          <a:ln>
            <a:noFill/>
          </a:ln>
        </p:spPr>
      </p:pic>
      <p:pic>
        <p:nvPicPr>
          <p:cNvPr id="136" name="Google Shape;136;p3"/>
          <p:cNvPicPr preferRelativeResize="0"/>
          <p:nvPr/>
        </p:nvPicPr>
        <p:blipFill rotWithShape="1">
          <a:blip r:embed="rId6">
            <a:alphaModFix/>
          </a:blip>
          <a:srcRect b="0" l="0" r="0" t="0"/>
          <a:stretch/>
        </p:blipFill>
        <p:spPr>
          <a:xfrm>
            <a:off x="10231904" y="195198"/>
            <a:ext cx="1423672" cy="770002"/>
          </a:xfrm>
          <a:prstGeom prst="rect">
            <a:avLst/>
          </a:prstGeom>
          <a:noFill/>
          <a:ln>
            <a:noFill/>
          </a:ln>
        </p:spPr>
      </p:pic>
      <p:grpSp>
        <p:nvGrpSpPr>
          <p:cNvPr id="137" name="Google Shape;137;p3"/>
          <p:cNvGrpSpPr/>
          <p:nvPr/>
        </p:nvGrpSpPr>
        <p:grpSpPr>
          <a:xfrm>
            <a:off x="1145056" y="2598032"/>
            <a:ext cx="2490373" cy="1860331"/>
            <a:chOff x="1357532" y="4708543"/>
            <a:chExt cx="2490373" cy="1860331"/>
          </a:xfrm>
        </p:grpSpPr>
        <p:sp>
          <p:nvSpPr>
            <p:cNvPr id="138" name="Google Shape;138;p3"/>
            <p:cNvSpPr/>
            <p:nvPr/>
          </p:nvSpPr>
          <p:spPr>
            <a:xfrm>
              <a:off x="1357532" y="4708543"/>
              <a:ext cx="2490373" cy="1860331"/>
            </a:xfrm>
            <a:prstGeom prst="roundRect">
              <a:avLst>
                <a:gd fmla="val 19170"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9" name="Google Shape;139;p3"/>
            <p:cNvSpPr txBox="1"/>
            <p:nvPr/>
          </p:nvSpPr>
          <p:spPr>
            <a:xfrm>
              <a:off x="1559271" y="4869258"/>
              <a:ext cx="1774163" cy="13849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s-CO" sz="2800" u="none" cap="none" strike="noStrike">
                  <a:solidFill>
                    <a:srgbClr val="001059"/>
                  </a:solidFill>
                  <a:latin typeface="Nunito Sans Black"/>
                  <a:ea typeface="Nunito Sans Black"/>
                  <a:cs typeface="Nunito Sans Black"/>
                  <a:sym typeface="Nunito Sans Black"/>
                </a:rPr>
                <a:t>Famous people in IT </a:t>
              </a:r>
              <a:endParaRPr b="0" i="0" sz="1400" u="none" cap="none" strike="noStrike">
                <a:solidFill>
                  <a:srgbClr val="000000"/>
                </a:solidFill>
                <a:latin typeface="Arial"/>
                <a:ea typeface="Arial"/>
                <a:cs typeface="Arial"/>
                <a:sym typeface="Arial"/>
              </a:endParaRPr>
            </a:p>
          </p:txBody>
        </p:sp>
      </p:grpSp>
      <p:grpSp>
        <p:nvGrpSpPr>
          <p:cNvPr id="140" name="Google Shape;140;p3"/>
          <p:cNvGrpSpPr/>
          <p:nvPr/>
        </p:nvGrpSpPr>
        <p:grpSpPr>
          <a:xfrm>
            <a:off x="4620949" y="2651857"/>
            <a:ext cx="2490373" cy="1860331"/>
            <a:chOff x="5036807" y="4631570"/>
            <a:chExt cx="2490373" cy="1860331"/>
          </a:xfrm>
        </p:grpSpPr>
        <p:sp>
          <p:nvSpPr>
            <p:cNvPr id="141" name="Google Shape;141;p3"/>
            <p:cNvSpPr/>
            <p:nvPr/>
          </p:nvSpPr>
          <p:spPr>
            <a:xfrm>
              <a:off x="5036807" y="4631570"/>
              <a:ext cx="2490373" cy="1860331"/>
            </a:xfrm>
            <a:prstGeom prst="roundRect">
              <a:avLst>
                <a:gd fmla="val 19170"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2" name="Google Shape;142;p3"/>
            <p:cNvSpPr txBox="1"/>
            <p:nvPr/>
          </p:nvSpPr>
          <p:spPr>
            <a:xfrm>
              <a:off x="5153803" y="5010717"/>
              <a:ext cx="2265632" cy="95406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s-CO" sz="2800" u="none" cap="none" strike="noStrike">
                  <a:solidFill>
                    <a:srgbClr val="001059"/>
                  </a:solidFill>
                  <a:latin typeface="Nunito Sans Black"/>
                  <a:ea typeface="Nunito Sans Black"/>
                  <a:cs typeface="Nunito Sans Black"/>
                  <a:sym typeface="Nunito Sans Black"/>
                </a:rPr>
                <a:t>New Vocabulary</a:t>
              </a:r>
              <a:endParaRPr b="0" i="0" sz="1400" u="none" cap="none" strike="noStrike">
                <a:solidFill>
                  <a:srgbClr val="000000"/>
                </a:solidFill>
                <a:latin typeface="Arial"/>
                <a:ea typeface="Arial"/>
                <a:cs typeface="Arial"/>
                <a:sym typeface="Arial"/>
              </a:endParaRPr>
            </a:p>
          </p:txBody>
        </p:sp>
      </p:grpSp>
      <p:grpSp>
        <p:nvGrpSpPr>
          <p:cNvPr id="143" name="Google Shape;143;p3"/>
          <p:cNvGrpSpPr/>
          <p:nvPr/>
        </p:nvGrpSpPr>
        <p:grpSpPr>
          <a:xfrm>
            <a:off x="8354832" y="3591450"/>
            <a:ext cx="2490373" cy="1860331"/>
            <a:chOff x="8721006" y="4702261"/>
            <a:chExt cx="2490373" cy="1860331"/>
          </a:xfrm>
        </p:grpSpPr>
        <p:sp>
          <p:nvSpPr>
            <p:cNvPr id="144" name="Google Shape;144;p3"/>
            <p:cNvSpPr/>
            <p:nvPr/>
          </p:nvSpPr>
          <p:spPr>
            <a:xfrm>
              <a:off x="8721006" y="4702261"/>
              <a:ext cx="2490373" cy="1860331"/>
            </a:xfrm>
            <a:prstGeom prst="roundRect">
              <a:avLst>
                <a:gd fmla="val 19170"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5" name="Google Shape;145;p3"/>
            <p:cNvSpPr txBox="1"/>
            <p:nvPr/>
          </p:nvSpPr>
          <p:spPr>
            <a:xfrm>
              <a:off x="9022322" y="5155392"/>
              <a:ext cx="1774200" cy="9543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s-CO" sz="2800" u="sng" cap="none" strike="noStrike">
                  <a:solidFill>
                    <a:schemeClr val="hlink"/>
                  </a:solidFill>
                  <a:latin typeface="Nunito Sans Black"/>
                  <a:ea typeface="Nunito Sans Black"/>
                  <a:cs typeface="Nunito Sans Black"/>
                  <a:sym typeface="Nunito Sans Black"/>
                  <a:hlinkClick r:id="rId7"/>
                </a:rPr>
                <a:t>Verbs in past</a:t>
              </a:r>
              <a:endParaRPr b="0" i="0" sz="1400" u="none" cap="none" strike="noStrike">
                <a:solidFill>
                  <a:srgbClr val="000000"/>
                </a:solidFill>
                <a:latin typeface="Arial"/>
                <a:ea typeface="Arial"/>
                <a:cs typeface="Arial"/>
                <a:sym typeface="Arial"/>
              </a:endParaRPr>
            </a:p>
          </p:txBody>
        </p:sp>
      </p:grpSp>
      <p:sp>
        <p:nvSpPr>
          <p:cNvPr id="146" name="Google Shape;146;p3"/>
          <p:cNvSpPr txBox="1"/>
          <p:nvPr/>
        </p:nvSpPr>
        <p:spPr>
          <a:xfrm>
            <a:off x="601045" y="615610"/>
            <a:ext cx="9497739" cy="15696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CO" sz="4800" u="none" cap="none" strike="noStrike">
                <a:solidFill>
                  <a:srgbClr val="D2A6FF"/>
                </a:solidFill>
                <a:latin typeface="Arial"/>
                <a:ea typeface="Arial"/>
                <a:cs typeface="Arial"/>
                <a:sym typeface="Arial"/>
              </a:rPr>
              <a:t>1. REVIEW</a:t>
            </a:r>
            <a:endParaRPr/>
          </a:p>
          <a:p>
            <a:pPr indent="0" lvl="0" marL="0" marR="0" rtl="0" algn="ctr">
              <a:lnSpc>
                <a:spcPct val="100000"/>
              </a:lnSpc>
              <a:spcBef>
                <a:spcPts val="0"/>
              </a:spcBef>
              <a:spcAft>
                <a:spcPts val="0"/>
              </a:spcAft>
              <a:buNone/>
            </a:pPr>
            <a:r>
              <a:rPr b="0" i="0" lang="es-CO" sz="4800" u="none" cap="none" strike="noStrike">
                <a:solidFill>
                  <a:srgbClr val="D2A6FF"/>
                </a:solidFill>
                <a:latin typeface="Arial"/>
                <a:ea typeface="Arial"/>
                <a:cs typeface="Arial"/>
                <a:sym typeface="Arial"/>
              </a:rPr>
              <a:t>       </a:t>
            </a:r>
            <a:r>
              <a:rPr b="1" i="1" lang="es-CO" sz="4000" u="none" cap="none" strike="noStrike">
                <a:solidFill>
                  <a:srgbClr val="D2A6FF"/>
                </a:solidFill>
                <a:latin typeface="Arial"/>
                <a:ea typeface="Arial"/>
                <a:cs typeface="Arial"/>
                <a:sym typeface="Arial"/>
              </a:rPr>
              <a:t>What did we do last class?</a:t>
            </a:r>
            <a:endParaRPr b="1" i="1" sz="4000" u="none" cap="none" strike="noStrike">
              <a:solidFill>
                <a:srgbClr val="000000"/>
              </a:solidFill>
              <a:latin typeface="Arial"/>
              <a:ea typeface="Arial"/>
              <a:cs typeface="Arial"/>
              <a:sym typeface="Arial"/>
            </a:endParaRPr>
          </a:p>
        </p:txBody>
      </p:sp>
      <p:sp>
        <p:nvSpPr>
          <p:cNvPr id="147" name="Google Shape;147;p3"/>
          <p:cNvSpPr txBox="1"/>
          <p:nvPr/>
        </p:nvSpPr>
        <p:spPr>
          <a:xfrm>
            <a:off x="4197246" y="6057724"/>
            <a:ext cx="7807361"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800" u="none" cap="none" strike="noStrike">
                <a:solidFill>
                  <a:srgbClr val="ACB8CA"/>
                </a:solidFill>
                <a:latin typeface="Arial"/>
                <a:ea typeface="Arial"/>
                <a:cs typeface="Arial"/>
                <a:sym typeface="Arial"/>
              </a:rPr>
              <a:t>https://wordwall.net/es/resource/34704781/crossword-past-simple-verbs</a:t>
            </a:r>
            <a:endParaRPr/>
          </a:p>
          <a:p>
            <a:pPr indent="0" lvl="0" marL="0" marR="0" rtl="0" algn="l">
              <a:lnSpc>
                <a:spcPct val="100000"/>
              </a:lnSpc>
              <a:spcBef>
                <a:spcPts val="0"/>
              </a:spcBef>
              <a:spcAft>
                <a:spcPts val="0"/>
              </a:spcAft>
              <a:buNone/>
            </a:pPr>
            <a:r>
              <a:t/>
            </a:r>
            <a:endParaRPr b="0" i="0" sz="1800" u="none" cap="none" strike="noStrike">
              <a:solidFill>
                <a:srgbClr val="ACB8CA"/>
              </a:solidFill>
              <a:latin typeface="Arial"/>
              <a:ea typeface="Arial"/>
              <a:cs typeface="Arial"/>
              <a:sym typeface="Arial"/>
            </a:endParaRPr>
          </a:p>
        </p:txBody>
      </p:sp>
      <p:sp>
        <p:nvSpPr>
          <p:cNvPr id="148" name="Google Shape;148;p3"/>
          <p:cNvSpPr txBox="1"/>
          <p:nvPr/>
        </p:nvSpPr>
        <p:spPr>
          <a:xfrm>
            <a:off x="1145056" y="4978815"/>
            <a:ext cx="631968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chemeClr val="lt1"/>
                </a:solidFill>
                <a:latin typeface="Arial"/>
                <a:ea typeface="Arial"/>
                <a:cs typeface="Arial"/>
                <a:sym typeface="Arial"/>
              </a:rPr>
              <a:t>https://www.liveworksheets.com/node/5347471</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grpSp>
        <p:nvGrpSpPr>
          <p:cNvPr id="154" name="Google Shape;154;p4"/>
          <p:cNvGrpSpPr/>
          <p:nvPr/>
        </p:nvGrpSpPr>
        <p:grpSpPr>
          <a:xfrm>
            <a:off x="0" y="-1"/>
            <a:ext cx="12192000" cy="6858002"/>
            <a:chOff x="0" y="317351"/>
            <a:chExt cx="12192000" cy="6858002"/>
          </a:xfrm>
        </p:grpSpPr>
        <p:pic>
          <p:nvPicPr>
            <p:cNvPr id="155" name="Google Shape;155;p4"/>
            <p:cNvPicPr preferRelativeResize="0"/>
            <p:nvPr/>
          </p:nvPicPr>
          <p:blipFill rotWithShape="1">
            <a:blip r:embed="rId3">
              <a:alphaModFix/>
            </a:blip>
            <a:srcRect b="7533" l="7812" r="7809" t="0"/>
            <a:stretch/>
          </p:blipFill>
          <p:spPr>
            <a:xfrm>
              <a:off x="0" y="317351"/>
              <a:ext cx="12192000" cy="6858002"/>
            </a:xfrm>
            <a:prstGeom prst="rect">
              <a:avLst/>
            </a:prstGeom>
            <a:noFill/>
            <a:ln>
              <a:noFill/>
            </a:ln>
          </p:spPr>
        </p:pic>
        <p:pic>
          <p:nvPicPr>
            <p:cNvPr id="156" name="Google Shape;156;p4"/>
            <p:cNvPicPr preferRelativeResize="0"/>
            <p:nvPr/>
          </p:nvPicPr>
          <p:blipFill rotWithShape="1">
            <a:blip r:embed="rId4">
              <a:alphaModFix/>
            </a:blip>
            <a:srcRect b="0" l="0" r="0" t="0"/>
            <a:stretch/>
          </p:blipFill>
          <p:spPr>
            <a:xfrm>
              <a:off x="0" y="317351"/>
              <a:ext cx="12192000" cy="6858002"/>
            </a:xfrm>
            <a:prstGeom prst="rect">
              <a:avLst/>
            </a:prstGeom>
            <a:noFill/>
            <a:ln>
              <a:noFill/>
            </a:ln>
          </p:spPr>
        </p:pic>
      </p:grpSp>
      <p:grpSp>
        <p:nvGrpSpPr>
          <p:cNvPr id="157" name="Google Shape;157;p4"/>
          <p:cNvGrpSpPr/>
          <p:nvPr/>
        </p:nvGrpSpPr>
        <p:grpSpPr>
          <a:xfrm>
            <a:off x="8269761" y="4138552"/>
            <a:ext cx="2490373" cy="546162"/>
            <a:chOff x="246250" y="4033948"/>
            <a:chExt cx="2490373" cy="546162"/>
          </a:xfrm>
        </p:grpSpPr>
        <p:sp>
          <p:nvSpPr>
            <p:cNvPr id="158" name="Google Shape;158;p4"/>
            <p:cNvSpPr/>
            <p:nvPr/>
          </p:nvSpPr>
          <p:spPr>
            <a:xfrm>
              <a:off x="246250" y="4033948"/>
              <a:ext cx="2490373" cy="507333"/>
            </a:xfrm>
            <a:prstGeom prst="roundRect">
              <a:avLst>
                <a:gd fmla="val 19170"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9" name="Google Shape;159;p4">
              <a:hlinkClick r:id="rId5"/>
            </p:cNvPr>
            <p:cNvSpPr txBox="1"/>
            <p:nvPr/>
          </p:nvSpPr>
          <p:spPr>
            <a:xfrm>
              <a:off x="463426" y="4056930"/>
              <a:ext cx="2056018" cy="52318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0" lang="es-CO" sz="2800" u="none" cap="none" strike="noStrike">
                  <a:solidFill>
                    <a:srgbClr val="001059"/>
                  </a:solidFill>
                  <a:latin typeface="Nunito Sans Black"/>
                  <a:ea typeface="Nunito Sans Black"/>
                  <a:cs typeface="Nunito Sans Black"/>
                  <a:sym typeface="Nunito Sans Black"/>
                </a:rPr>
                <a:t>Play here </a:t>
              </a:r>
              <a:endParaRPr b="0" i="0" sz="1400" u="none" cap="none" strike="noStrike">
                <a:solidFill>
                  <a:srgbClr val="000000"/>
                </a:solidFill>
                <a:latin typeface="Arial"/>
                <a:ea typeface="Arial"/>
                <a:cs typeface="Arial"/>
                <a:sym typeface="Arial"/>
              </a:endParaRPr>
            </a:p>
          </p:txBody>
        </p:sp>
      </p:grpSp>
      <p:pic>
        <p:nvPicPr>
          <p:cNvPr id="160" name="Google Shape;160;p4"/>
          <p:cNvPicPr preferRelativeResize="0"/>
          <p:nvPr/>
        </p:nvPicPr>
        <p:blipFill rotWithShape="1">
          <a:blip r:embed="rId6">
            <a:alphaModFix/>
          </a:blip>
          <a:srcRect b="0" l="0" r="0" t="0"/>
          <a:stretch/>
        </p:blipFill>
        <p:spPr>
          <a:xfrm>
            <a:off x="601045" y="390743"/>
            <a:ext cx="1088022" cy="378913"/>
          </a:xfrm>
          <a:prstGeom prst="rect">
            <a:avLst/>
          </a:prstGeom>
          <a:noFill/>
          <a:ln>
            <a:noFill/>
          </a:ln>
        </p:spPr>
      </p:pic>
      <p:pic>
        <p:nvPicPr>
          <p:cNvPr id="161" name="Google Shape;161;p4"/>
          <p:cNvPicPr preferRelativeResize="0"/>
          <p:nvPr/>
        </p:nvPicPr>
        <p:blipFill rotWithShape="1">
          <a:blip r:embed="rId7">
            <a:alphaModFix/>
          </a:blip>
          <a:srcRect b="0" l="0" r="0" t="0"/>
          <a:stretch/>
        </p:blipFill>
        <p:spPr>
          <a:xfrm>
            <a:off x="10231904" y="195198"/>
            <a:ext cx="1423672" cy="770002"/>
          </a:xfrm>
          <a:prstGeom prst="rect">
            <a:avLst/>
          </a:prstGeom>
          <a:noFill/>
          <a:ln>
            <a:noFill/>
          </a:ln>
        </p:spPr>
      </p:pic>
      <p:sp>
        <p:nvSpPr>
          <p:cNvPr id="162" name="Google Shape;162;p4"/>
          <p:cNvSpPr/>
          <p:nvPr/>
        </p:nvSpPr>
        <p:spPr>
          <a:xfrm>
            <a:off x="3968150" y="858140"/>
            <a:ext cx="4641131" cy="770001"/>
          </a:xfrm>
          <a:prstGeom prst="roundRect">
            <a:avLst>
              <a:gd fmla="val 19170"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3" name="Google Shape;163;p4"/>
          <p:cNvSpPr txBox="1"/>
          <p:nvPr/>
        </p:nvSpPr>
        <p:spPr>
          <a:xfrm>
            <a:off x="912097" y="1866482"/>
            <a:ext cx="9630858" cy="70784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000"/>
              <a:buFont typeface="Arial"/>
              <a:buNone/>
            </a:pPr>
            <a:r>
              <a:rPr b="1" i="1" lang="es-CO" sz="4000" u="none" cap="none" strike="noStrike">
                <a:solidFill>
                  <a:schemeClr val="lt1"/>
                </a:solidFill>
                <a:latin typeface="Arial"/>
                <a:ea typeface="Arial"/>
                <a:cs typeface="Arial"/>
                <a:sym typeface="Arial"/>
              </a:rPr>
              <a:t>Which positions in IT do you know?</a:t>
            </a:r>
            <a:endParaRPr b="1" i="1" sz="4000" u="none" cap="none" strike="noStrike">
              <a:solidFill>
                <a:srgbClr val="000000"/>
              </a:solidFill>
              <a:latin typeface="Arial"/>
              <a:ea typeface="Arial"/>
              <a:cs typeface="Arial"/>
              <a:sym typeface="Arial"/>
            </a:endParaRPr>
          </a:p>
        </p:txBody>
      </p:sp>
      <p:sp>
        <p:nvSpPr>
          <p:cNvPr id="164" name="Google Shape;164;p4"/>
          <p:cNvSpPr txBox="1"/>
          <p:nvPr/>
        </p:nvSpPr>
        <p:spPr>
          <a:xfrm>
            <a:off x="3855112" y="843592"/>
            <a:ext cx="4481775" cy="83095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1" i="0" lang="es-CO" sz="4800" u="none" cap="none" strike="noStrike">
                <a:solidFill>
                  <a:srgbClr val="001059"/>
                </a:solidFill>
                <a:latin typeface="Arial"/>
                <a:ea typeface="Arial"/>
                <a:cs typeface="Arial"/>
                <a:sym typeface="Arial"/>
              </a:rPr>
              <a:t>2. JOBS IN IT </a:t>
            </a:r>
            <a:endParaRPr b="1" i="0" sz="4800" u="none" cap="none" strike="noStrike">
              <a:solidFill>
                <a:srgbClr val="000000"/>
              </a:solidFill>
              <a:latin typeface="Arial"/>
              <a:ea typeface="Arial"/>
              <a:cs typeface="Arial"/>
              <a:sym typeface="Arial"/>
            </a:endParaRPr>
          </a:p>
        </p:txBody>
      </p:sp>
      <p:sp>
        <p:nvSpPr>
          <p:cNvPr id="165" name="Google Shape;165;p4"/>
          <p:cNvSpPr txBox="1"/>
          <p:nvPr/>
        </p:nvSpPr>
        <p:spPr>
          <a:xfrm>
            <a:off x="6837892" y="5848188"/>
            <a:ext cx="5354108"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800" u="none" cap="none" strike="noStrike">
                <a:solidFill>
                  <a:srgbClr val="ACB8CA"/>
                </a:solidFill>
                <a:latin typeface="Arial"/>
                <a:ea typeface="Arial"/>
                <a:cs typeface="Arial"/>
                <a:sym typeface="Arial"/>
              </a:rPr>
              <a:t>https://thewordsearch.com/puzzle/6824944/it-jobs/</a:t>
            </a:r>
            <a:endParaRPr/>
          </a:p>
        </p:txBody>
      </p:sp>
      <p:pic>
        <p:nvPicPr>
          <p:cNvPr descr="The most in-demand IT jobs of 2023" id="166" name="Google Shape;166;p4"/>
          <p:cNvPicPr preferRelativeResize="0"/>
          <p:nvPr/>
        </p:nvPicPr>
        <p:blipFill rotWithShape="1">
          <a:blip r:embed="rId8">
            <a:alphaModFix/>
          </a:blip>
          <a:srcRect b="0" l="0" r="0" t="0"/>
          <a:stretch/>
        </p:blipFill>
        <p:spPr>
          <a:xfrm>
            <a:off x="1535091" y="2796495"/>
            <a:ext cx="5302801" cy="3528773"/>
          </a:xfrm>
          <a:prstGeom prst="rect">
            <a:avLst/>
          </a:prstGeom>
          <a:noFill/>
          <a:ln cap="flat" cmpd="sng" w="38100">
            <a:solidFill>
              <a:srgbClr val="00B0F0"/>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26"/>
          <p:cNvPicPr preferRelativeResize="0"/>
          <p:nvPr/>
        </p:nvPicPr>
        <p:blipFill rotWithShape="1">
          <a:blip r:embed="rId3">
            <a:alphaModFix/>
          </a:blip>
          <a:srcRect b="0" l="25589" r="15148" t="0"/>
          <a:stretch/>
        </p:blipFill>
        <p:spPr>
          <a:xfrm>
            <a:off x="0" y="0"/>
            <a:ext cx="6096000" cy="6858000"/>
          </a:xfrm>
          <a:prstGeom prst="rect">
            <a:avLst/>
          </a:prstGeom>
          <a:noFill/>
          <a:ln>
            <a:noFill/>
          </a:ln>
        </p:spPr>
      </p:pic>
      <p:sp>
        <p:nvSpPr>
          <p:cNvPr id="173" name="Google Shape;173;p26"/>
          <p:cNvSpPr/>
          <p:nvPr/>
        </p:nvSpPr>
        <p:spPr>
          <a:xfrm>
            <a:off x="0" y="0"/>
            <a:ext cx="6096000" cy="6858000"/>
          </a:xfrm>
          <a:prstGeom prst="rect">
            <a:avLst/>
          </a:prstGeom>
          <a:solidFill>
            <a:srgbClr val="001059">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174" name="Google Shape;174;p26"/>
          <p:cNvGrpSpPr/>
          <p:nvPr/>
        </p:nvGrpSpPr>
        <p:grpSpPr>
          <a:xfrm>
            <a:off x="601045" y="195198"/>
            <a:ext cx="10989910" cy="770002"/>
            <a:chOff x="626478" y="195198"/>
            <a:chExt cx="10989910" cy="770002"/>
          </a:xfrm>
        </p:grpSpPr>
        <p:pic>
          <p:nvPicPr>
            <p:cNvPr id="175" name="Google Shape;175;p26"/>
            <p:cNvPicPr preferRelativeResize="0"/>
            <p:nvPr/>
          </p:nvPicPr>
          <p:blipFill rotWithShape="1">
            <a:blip r:embed="rId4">
              <a:alphaModFix/>
            </a:blip>
            <a:srcRect b="0" l="0" r="0" t="0"/>
            <a:stretch/>
          </p:blipFill>
          <p:spPr>
            <a:xfrm>
              <a:off x="10192397" y="195198"/>
              <a:ext cx="1423991" cy="770002"/>
            </a:xfrm>
            <a:prstGeom prst="rect">
              <a:avLst/>
            </a:prstGeom>
            <a:noFill/>
            <a:ln>
              <a:noFill/>
            </a:ln>
          </p:spPr>
        </p:pic>
        <p:pic>
          <p:nvPicPr>
            <p:cNvPr id="176" name="Google Shape;176;p26"/>
            <p:cNvPicPr preferRelativeResize="0"/>
            <p:nvPr/>
          </p:nvPicPr>
          <p:blipFill rotWithShape="1">
            <a:blip r:embed="rId5">
              <a:alphaModFix/>
            </a:blip>
            <a:srcRect b="0" l="0" r="0" t="0"/>
            <a:stretch/>
          </p:blipFill>
          <p:spPr>
            <a:xfrm>
              <a:off x="626478" y="390743"/>
              <a:ext cx="1088022" cy="378913"/>
            </a:xfrm>
            <a:prstGeom prst="rect">
              <a:avLst/>
            </a:prstGeom>
            <a:noFill/>
            <a:ln>
              <a:noFill/>
            </a:ln>
          </p:spPr>
        </p:pic>
      </p:grpSp>
      <p:pic>
        <p:nvPicPr>
          <p:cNvPr id="177" name="Google Shape;177;p26"/>
          <p:cNvPicPr preferRelativeResize="0"/>
          <p:nvPr/>
        </p:nvPicPr>
        <p:blipFill rotWithShape="1">
          <a:blip r:embed="rId6">
            <a:alphaModFix/>
          </a:blip>
          <a:srcRect b="0" l="0" r="0" t="0"/>
          <a:stretch/>
        </p:blipFill>
        <p:spPr>
          <a:xfrm>
            <a:off x="518330" y="5353058"/>
            <a:ext cx="2339170" cy="1120852"/>
          </a:xfrm>
          <a:prstGeom prst="rect">
            <a:avLst/>
          </a:prstGeom>
          <a:noFill/>
          <a:ln>
            <a:noFill/>
          </a:ln>
        </p:spPr>
      </p:pic>
      <p:sp>
        <p:nvSpPr>
          <p:cNvPr id="178" name="Google Shape;178;p26"/>
          <p:cNvSpPr/>
          <p:nvPr/>
        </p:nvSpPr>
        <p:spPr>
          <a:xfrm>
            <a:off x="6655586" y="1130875"/>
            <a:ext cx="5396506" cy="951144"/>
          </a:xfrm>
          <a:prstGeom prst="roundRect">
            <a:avLst>
              <a:gd fmla="val 50000" name="adj"/>
            </a:avLst>
          </a:prstGeom>
          <a:gradFill>
            <a:gsLst>
              <a:gs pos="0">
                <a:srgbClr val="D2A6FF"/>
              </a:gs>
              <a:gs pos="100000">
                <a:srgbClr val="ADF6FE"/>
              </a:gs>
            </a:gsLst>
            <a:lin ang="10800000" scaled="0"/>
          </a:gradFill>
          <a:ln cap="flat" cmpd="sng" w="12700">
            <a:solidFill>
              <a:srgbClr val="ADF6FE"/>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7000"/>
              </a:lnSpc>
              <a:spcBef>
                <a:spcPts val="0"/>
              </a:spcBef>
              <a:spcAft>
                <a:spcPts val="800"/>
              </a:spcAft>
              <a:buNone/>
            </a:pPr>
            <a:r>
              <a:rPr b="1" i="0" lang="es-CO" sz="2800" u="none" cap="none" strike="noStrike">
                <a:solidFill>
                  <a:srgbClr val="1E4E79"/>
                </a:solidFill>
                <a:latin typeface="Nunito"/>
                <a:ea typeface="Nunito"/>
                <a:cs typeface="Nunito"/>
                <a:sym typeface="Nunito"/>
              </a:rPr>
              <a:t>VOCABULARY ACTIVITY # 1</a:t>
            </a:r>
            <a:endParaRPr/>
          </a:p>
        </p:txBody>
      </p:sp>
      <p:pic>
        <p:nvPicPr>
          <p:cNvPr id="179" name="Google Shape;179;p26">
            <a:hlinkClick r:id="rId7"/>
          </p:cNvPr>
          <p:cNvPicPr preferRelativeResize="0"/>
          <p:nvPr/>
        </p:nvPicPr>
        <p:blipFill rotWithShape="1">
          <a:blip r:embed="rId8">
            <a:alphaModFix/>
          </a:blip>
          <a:srcRect b="0" l="0" r="0" t="0"/>
          <a:stretch/>
        </p:blipFill>
        <p:spPr>
          <a:xfrm>
            <a:off x="6397141" y="2419201"/>
            <a:ext cx="5518549" cy="3102669"/>
          </a:xfrm>
          <a:prstGeom prst="rect">
            <a:avLst/>
          </a:prstGeom>
          <a:noFill/>
          <a:ln>
            <a:noFill/>
          </a:ln>
        </p:spPr>
      </p:pic>
      <p:sp>
        <p:nvSpPr>
          <p:cNvPr id="180" name="Google Shape;180;p26"/>
          <p:cNvSpPr txBox="1"/>
          <p:nvPr/>
        </p:nvSpPr>
        <p:spPr>
          <a:xfrm>
            <a:off x="6093656" y="5913484"/>
            <a:ext cx="609834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sng" cap="none" strike="noStrike">
                <a:solidFill>
                  <a:srgbClr val="000000"/>
                </a:solidFill>
                <a:latin typeface="Arial"/>
                <a:ea typeface="Arial"/>
                <a:cs typeface="Arial"/>
                <a:sym typeface="Arial"/>
                <a:hlinkClick r:id="rId9">
                  <a:extLst>
                    <a:ext uri="{A12FA001-AC4F-418D-AE19-62706E023703}">
                      <ahyp:hlinkClr val="tx"/>
                    </a:ext>
                  </a:extLst>
                </a:hlinkClick>
              </a:rPr>
              <a:t>https://wordwall.net/es/resource/37103225/idioma-en-ingl%C3%A9s/it-jobs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7"/>
          <p:cNvPicPr preferRelativeResize="0"/>
          <p:nvPr/>
        </p:nvPicPr>
        <p:blipFill rotWithShape="1">
          <a:blip r:embed="rId3">
            <a:alphaModFix/>
          </a:blip>
          <a:srcRect b="0" l="25589" r="15148" t="0"/>
          <a:stretch/>
        </p:blipFill>
        <p:spPr>
          <a:xfrm>
            <a:off x="0" y="0"/>
            <a:ext cx="6096000" cy="6858000"/>
          </a:xfrm>
          <a:prstGeom prst="rect">
            <a:avLst/>
          </a:prstGeom>
          <a:noFill/>
          <a:ln>
            <a:noFill/>
          </a:ln>
        </p:spPr>
      </p:pic>
      <p:sp>
        <p:nvSpPr>
          <p:cNvPr id="187" name="Google Shape;187;p7"/>
          <p:cNvSpPr/>
          <p:nvPr/>
        </p:nvSpPr>
        <p:spPr>
          <a:xfrm>
            <a:off x="0" y="0"/>
            <a:ext cx="6096000" cy="6858000"/>
          </a:xfrm>
          <a:prstGeom prst="rect">
            <a:avLst/>
          </a:prstGeom>
          <a:solidFill>
            <a:srgbClr val="001059">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8" name="Google Shape;188;p7"/>
          <p:cNvSpPr/>
          <p:nvPr/>
        </p:nvSpPr>
        <p:spPr>
          <a:xfrm>
            <a:off x="6480948" y="195198"/>
            <a:ext cx="3879073" cy="635000"/>
          </a:xfrm>
          <a:prstGeom prst="rect">
            <a:avLst/>
          </a:prstGeom>
          <a:solidFill>
            <a:srgbClr val="D2A6FF">
              <a:alpha val="87058"/>
            </a:srgbClr>
          </a:solidFill>
          <a:ln cap="flat" cmpd="sng" w="12700">
            <a:solidFill>
              <a:srgbClr val="ADF6FE"/>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9" name="Google Shape;189;p7"/>
          <p:cNvSpPr txBox="1"/>
          <p:nvPr/>
        </p:nvSpPr>
        <p:spPr>
          <a:xfrm>
            <a:off x="7041306" y="127997"/>
            <a:ext cx="3386108" cy="769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0" i="0" lang="es-CO" sz="4400" u="none" cap="none" strike="noStrike">
                <a:solidFill>
                  <a:srgbClr val="001059"/>
                </a:solidFill>
                <a:latin typeface="Nunito Sans Black"/>
                <a:ea typeface="Nunito Sans Black"/>
                <a:cs typeface="Nunito Sans Black"/>
                <a:sym typeface="Nunito Sans Black"/>
              </a:rPr>
              <a:t>Let’s read!</a:t>
            </a:r>
            <a:endParaRPr b="0" i="0" sz="1400" u="none" cap="none" strike="noStrike">
              <a:solidFill>
                <a:srgbClr val="000000"/>
              </a:solidFill>
              <a:latin typeface="Arial"/>
              <a:ea typeface="Arial"/>
              <a:cs typeface="Arial"/>
              <a:sym typeface="Arial"/>
            </a:endParaRPr>
          </a:p>
        </p:txBody>
      </p:sp>
      <p:grpSp>
        <p:nvGrpSpPr>
          <p:cNvPr id="190" name="Google Shape;190;p7"/>
          <p:cNvGrpSpPr/>
          <p:nvPr/>
        </p:nvGrpSpPr>
        <p:grpSpPr>
          <a:xfrm>
            <a:off x="518330" y="195198"/>
            <a:ext cx="11498992" cy="770002"/>
            <a:chOff x="626478" y="263000"/>
            <a:chExt cx="11498992" cy="770002"/>
          </a:xfrm>
        </p:grpSpPr>
        <p:pic>
          <p:nvPicPr>
            <p:cNvPr id="191" name="Google Shape;191;p7"/>
            <p:cNvPicPr preferRelativeResize="0"/>
            <p:nvPr/>
          </p:nvPicPr>
          <p:blipFill rotWithShape="1">
            <a:blip r:embed="rId4">
              <a:alphaModFix/>
            </a:blip>
            <a:srcRect b="0" l="0" r="0" t="0"/>
            <a:stretch/>
          </p:blipFill>
          <p:spPr>
            <a:xfrm>
              <a:off x="10701479" y="263000"/>
              <a:ext cx="1423991" cy="770002"/>
            </a:xfrm>
            <a:prstGeom prst="rect">
              <a:avLst/>
            </a:prstGeom>
            <a:noFill/>
            <a:ln>
              <a:noFill/>
            </a:ln>
          </p:spPr>
        </p:pic>
        <p:pic>
          <p:nvPicPr>
            <p:cNvPr id="192" name="Google Shape;192;p7"/>
            <p:cNvPicPr preferRelativeResize="0"/>
            <p:nvPr/>
          </p:nvPicPr>
          <p:blipFill rotWithShape="1">
            <a:blip r:embed="rId5">
              <a:alphaModFix/>
            </a:blip>
            <a:srcRect b="0" l="0" r="0" t="0"/>
            <a:stretch/>
          </p:blipFill>
          <p:spPr>
            <a:xfrm>
              <a:off x="626478" y="390743"/>
              <a:ext cx="1088022" cy="378913"/>
            </a:xfrm>
            <a:prstGeom prst="rect">
              <a:avLst/>
            </a:prstGeom>
            <a:noFill/>
            <a:ln>
              <a:noFill/>
            </a:ln>
          </p:spPr>
        </p:pic>
      </p:grpSp>
      <p:pic>
        <p:nvPicPr>
          <p:cNvPr id="193" name="Google Shape;193;p7"/>
          <p:cNvPicPr preferRelativeResize="0"/>
          <p:nvPr/>
        </p:nvPicPr>
        <p:blipFill rotWithShape="1">
          <a:blip r:embed="rId6">
            <a:alphaModFix/>
          </a:blip>
          <a:srcRect b="0" l="0" r="0" t="0"/>
          <a:stretch/>
        </p:blipFill>
        <p:spPr>
          <a:xfrm>
            <a:off x="518330" y="5353058"/>
            <a:ext cx="2339170" cy="1120852"/>
          </a:xfrm>
          <a:prstGeom prst="rect">
            <a:avLst/>
          </a:prstGeom>
          <a:noFill/>
          <a:ln>
            <a:noFill/>
          </a:ln>
        </p:spPr>
      </p:pic>
      <p:sp>
        <p:nvSpPr>
          <p:cNvPr id="194" name="Google Shape;194;p7"/>
          <p:cNvSpPr/>
          <p:nvPr/>
        </p:nvSpPr>
        <p:spPr>
          <a:xfrm>
            <a:off x="6915642" y="1032401"/>
            <a:ext cx="4027178" cy="628418"/>
          </a:xfrm>
          <a:prstGeom prst="roundRect">
            <a:avLst>
              <a:gd fmla="val 50000" name="adj"/>
            </a:avLst>
          </a:prstGeom>
          <a:gradFill>
            <a:gsLst>
              <a:gs pos="0">
                <a:srgbClr val="D2A6FF"/>
              </a:gs>
              <a:gs pos="100000">
                <a:srgbClr val="ADF6FE"/>
              </a:gs>
            </a:gsLst>
            <a:lin ang="10800000" scaled="0"/>
          </a:gradFill>
          <a:ln cap="flat" cmpd="sng" w="12700">
            <a:solidFill>
              <a:srgbClr val="ADF6FE"/>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7000"/>
              </a:lnSpc>
              <a:spcBef>
                <a:spcPts val="0"/>
              </a:spcBef>
              <a:spcAft>
                <a:spcPts val="800"/>
              </a:spcAft>
              <a:buNone/>
            </a:pPr>
            <a:r>
              <a:rPr b="1" i="0" lang="es-CO" sz="3200" u="none" cap="none" strike="noStrike">
                <a:solidFill>
                  <a:srgbClr val="000000"/>
                </a:solidFill>
                <a:latin typeface="Nunito"/>
                <a:ea typeface="Nunito"/>
                <a:cs typeface="Nunito"/>
                <a:sym typeface="Nunito"/>
              </a:rPr>
              <a:t>What is an IT Job?</a:t>
            </a:r>
            <a:endParaRPr b="0" i="0" sz="3200" u="none" cap="none" strike="noStrike">
              <a:solidFill>
                <a:srgbClr val="000000"/>
              </a:solidFill>
              <a:latin typeface="Arial"/>
              <a:ea typeface="Arial"/>
              <a:cs typeface="Arial"/>
              <a:sym typeface="Arial"/>
            </a:endParaRPr>
          </a:p>
        </p:txBody>
      </p:sp>
      <p:sp>
        <p:nvSpPr>
          <p:cNvPr id="195" name="Google Shape;195;p7"/>
          <p:cNvSpPr/>
          <p:nvPr/>
        </p:nvSpPr>
        <p:spPr>
          <a:xfrm>
            <a:off x="6480948" y="2053883"/>
            <a:ext cx="5343208" cy="4420027"/>
          </a:xfrm>
          <a:prstGeom prst="roundRect">
            <a:avLst>
              <a:gd fmla="val 16667"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2000"/>
              <a:buFont typeface="Arial"/>
              <a:buNone/>
            </a:pPr>
            <a:r>
              <a:rPr b="0" i="0" lang="es-CO" sz="2000" u="none" cap="none" strike="noStrike">
                <a:solidFill>
                  <a:srgbClr val="000000"/>
                </a:solidFill>
                <a:latin typeface="Nunito"/>
                <a:ea typeface="Nunito"/>
                <a:cs typeface="Nunito"/>
                <a:sym typeface="Nunito"/>
              </a:rPr>
              <a:t>An </a:t>
            </a:r>
            <a:r>
              <a:rPr b="1" i="0" lang="es-CO" sz="2000" u="sng" cap="none" strike="noStrike">
                <a:solidFill>
                  <a:srgbClr val="000000"/>
                </a:solidFill>
                <a:latin typeface="Nunito"/>
                <a:ea typeface="Nunito"/>
                <a:cs typeface="Nunito"/>
                <a:sym typeface="Nunito"/>
              </a:rPr>
              <a:t>IT job</a:t>
            </a:r>
            <a:r>
              <a:rPr b="0" i="0" lang="es-CO" sz="2000" u="none" cap="none" strike="noStrike">
                <a:solidFill>
                  <a:srgbClr val="000000"/>
                </a:solidFill>
                <a:latin typeface="Nunito"/>
                <a:ea typeface="Nunito"/>
                <a:cs typeface="Nunito"/>
                <a:sym typeface="Nunito"/>
              </a:rPr>
              <a:t> is, most commonly, some type of computer support job. The job titles for IT jobs could be Desktop Support Engineer, Computer Consultant, Programmer Analyst, LAN Engineer, WAN Engineer, Network Security Consultant, Database Programmer, CIO (chief information officer), Systems Administrator, Microsoft Administrator, Unix Systems Administrator. The combination of job titles in IT are virtually endless. These previous ones are some of the top categories of IT jobs.</a:t>
            </a:r>
            <a:endParaRPr b="0" i="0" sz="2000" u="none" cap="none" strike="noStrike">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6"/>
          <p:cNvPicPr preferRelativeResize="0"/>
          <p:nvPr/>
        </p:nvPicPr>
        <p:blipFill rotWithShape="1">
          <a:blip r:embed="rId3">
            <a:alphaModFix/>
          </a:blip>
          <a:srcRect b="0" l="42726" r="0" t="0"/>
          <a:stretch/>
        </p:blipFill>
        <p:spPr>
          <a:xfrm>
            <a:off x="8264106" y="0"/>
            <a:ext cx="3927894" cy="6858000"/>
          </a:xfrm>
          <a:prstGeom prst="rect">
            <a:avLst/>
          </a:prstGeom>
          <a:noFill/>
          <a:ln>
            <a:noFill/>
          </a:ln>
        </p:spPr>
      </p:pic>
      <p:sp>
        <p:nvSpPr>
          <p:cNvPr id="202" name="Google Shape;202;p6"/>
          <p:cNvSpPr/>
          <p:nvPr/>
        </p:nvSpPr>
        <p:spPr>
          <a:xfrm>
            <a:off x="8264106" y="0"/>
            <a:ext cx="3927894" cy="6858000"/>
          </a:xfrm>
          <a:prstGeom prst="rect">
            <a:avLst/>
          </a:prstGeom>
          <a:solidFill>
            <a:srgbClr val="001059">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203" name="Google Shape;203;p6"/>
          <p:cNvGrpSpPr/>
          <p:nvPr/>
        </p:nvGrpSpPr>
        <p:grpSpPr>
          <a:xfrm>
            <a:off x="189780" y="51012"/>
            <a:ext cx="9737058" cy="770002"/>
            <a:chOff x="597743" y="203053"/>
            <a:chExt cx="9737058" cy="770002"/>
          </a:xfrm>
        </p:grpSpPr>
        <p:pic>
          <p:nvPicPr>
            <p:cNvPr id="204" name="Google Shape;204;p6"/>
            <p:cNvPicPr preferRelativeResize="0"/>
            <p:nvPr/>
          </p:nvPicPr>
          <p:blipFill rotWithShape="1">
            <a:blip r:embed="rId4">
              <a:alphaModFix/>
            </a:blip>
            <a:srcRect b="0" l="0" r="0" t="0"/>
            <a:stretch/>
          </p:blipFill>
          <p:spPr>
            <a:xfrm>
              <a:off x="597743" y="398399"/>
              <a:ext cx="1088021" cy="379310"/>
            </a:xfrm>
            <a:prstGeom prst="rect">
              <a:avLst/>
            </a:prstGeom>
            <a:noFill/>
            <a:ln>
              <a:noFill/>
            </a:ln>
          </p:spPr>
        </p:pic>
        <p:pic>
          <p:nvPicPr>
            <p:cNvPr id="205" name="Google Shape;205;p6"/>
            <p:cNvPicPr preferRelativeResize="0"/>
            <p:nvPr/>
          </p:nvPicPr>
          <p:blipFill rotWithShape="1">
            <a:blip r:embed="rId5">
              <a:alphaModFix/>
            </a:blip>
            <a:srcRect b="0" l="0" r="0" t="0"/>
            <a:stretch/>
          </p:blipFill>
          <p:spPr>
            <a:xfrm>
              <a:off x="8911129" y="203053"/>
              <a:ext cx="1423672" cy="770002"/>
            </a:xfrm>
            <a:prstGeom prst="rect">
              <a:avLst/>
            </a:prstGeom>
            <a:noFill/>
            <a:ln>
              <a:noFill/>
            </a:ln>
          </p:spPr>
        </p:pic>
      </p:grpSp>
      <p:pic>
        <p:nvPicPr>
          <p:cNvPr id="206" name="Google Shape;206;p6"/>
          <p:cNvPicPr preferRelativeResize="0"/>
          <p:nvPr/>
        </p:nvPicPr>
        <p:blipFill rotWithShape="1">
          <a:blip r:embed="rId6">
            <a:alphaModFix/>
          </a:blip>
          <a:srcRect b="0" l="0" r="0" t="0"/>
          <a:stretch/>
        </p:blipFill>
        <p:spPr>
          <a:xfrm>
            <a:off x="9538573" y="5482507"/>
            <a:ext cx="2339170" cy="1120852"/>
          </a:xfrm>
          <a:prstGeom prst="rect">
            <a:avLst/>
          </a:prstGeom>
          <a:noFill/>
          <a:ln>
            <a:noFill/>
          </a:ln>
        </p:spPr>
      </p:pic>
      <p:sp>
        <p:nvSpPr>
          <p:cNvPr id="207" name="Google Shape;207;p6"/>
          <p:cNvSpPr/>
          <p:nvPr/>
        </p:nvSpPr>
        <p:spPr>
          <a:xfrm>
            <a:off x="189780" y="625668"/>
            <a:ext cx="7999128" cy="6119906"/>
          </a:xfrm>
          <a:prstGeom prst="roundRect">
            <a:avLst>
              <a:gd fmla="val 16667"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4464"/>
              </a:lnSpc>
              <a:spcBef>
                <a:spcPts val="1200"/>
              </a:spcBef>
              <a:spcAft>
                <a:spcPts val="0"/>
              </a:spcAft>
              <a:buNone/>
            </a:pPr>
            <a:r>
              <a:rPr b="1" i="0" lang="es-CO" sz="1800" u="none" cap="none" strike="noStrike">
                <a:solidFill>
                  <a:srgbClr val="000000"/>
                </a:solidFill>
                <a:latin typeface="Nunito"/>
                <a:ea typeface="Nunito"/>
                <a:cs typeface="Nunito"/>
                <a:sym typeface="Nunito"/>
              </a:rPr>
              <a:t>      </a:t>
            </a:r>
            <a:r>
              <a:rPr b="1" i="0" lang="es-CO" sz="2800" u="none" cap="none" strike="noStrike">
                <a:solidFill>
                  <a:srgbClr val="000000"/>
                </a:solidFill>
                <a:latin typeface="Nunito"/>
                <a:ea typeface="Nunito"/>
                <a:cs typeface="Nunito"/>
                <a:sym typeface="Nunito"/>
              </a:rPr>
              <a:t>What would a person with an IT job do?</a:t>
            </a:r>
            <a:endParaRPr b="0" i="0" sz="2800" u="none" cap="none" strike="noStrike">
              <a:solidFill>
                <a:srgbClr val="000000"/>
              </a:solidFill>
              <a:latin typeface="Arial"/>
              <a:ea typeface="Arial"/>
              <a:cs typeface="Arial"/>
              <a:sym typeface="Arial"/>
            </a:endParaRPr>
          </a:p>
          <a:p>
            <a:pPr indent="0" lvl="0" marL="0" marR="0" rtl="0" algn="just">
              <a:lnSpc>
                <a:spcPct val="107000"/>
              </a:lnSpc>
              <a:spcBef>
                <a:spcPts val="2100"/>
              </a:spcBef>
              <a:spcAft>
                <a:spcPts val="0"/>
              </a:spcAft>
              <a:buNone/>
            </a:pPr>
            <a:r>
              <a:rPr b="0" i="0" lang="es-CO" sz="1800" u="none" cap="none" strike="noStrike">
                <a:solidFill>
                  <a:srgbClr val="000000"/>
                </a:solidFill>
                <a:latin typeface="Nunito"/>
                <a:ea typeface="Nunito"/>
                <a:cs typeface="Nunito"/>
                <a:sym typeface="Nunito"/>
              </a:rPr>
              <a:t>Someone with an IT job would most commonly </a:t>
            </a:r>
            <a:r>
              <a:rPr b="0" i="0" lang="es-CO" sz="1800" u="sng" cap="none" strike="noStrike">
                <a:solidFill>
                  <a:srgbClr val="000000"/>
                </a:solidFill>
                <a:latin typeface="Nunito"/>
                <a:ea typeface="Nunito"/>
                <a:cs typeface="Nunito"/>
                <a:sym typeface="Nunito"/>
              </a:rPr>
              <a:t>work</a:t>
            </a:r>
            <a:r>
              <a:rPr b="0" i="0" lang="es-CO" sz="1800" u="none" cap="none" strike="noStrike">
                <a:solidFill>
                  <a:srgbClr val="000000"/>
                </a:solidFill>
                <a:latin typeface="Nunito"/>
                <a:ea typeface="Nunito"/>
                <a:cs typeface="Nunito"/>
                <a:sym typeface="Nunito"/>
              </a:rPr>
              <a:t> for a company in their Information Technology department. This person would </a:t>
            </a:r>
            <a:r>
              <a:rPr b="0" i="0" lang="es-CO" sz="1800" u="sng" cap="none" strike="noStrike">
                <a:solidFill>
                  <a:srgbClr val="000000"/>
                </a:solidFill>
                <a:latin typeface="Nunito"/>
                <a:ea typeface="Nunito"/>
                <a:cs typeface="Nunito"/>
                <a:sym typeface="Nunito"/>
              </a:rPr>
              <a:t>support</a:t>
            </a:r>
            <a:r>
              <a:rPr b="0" i="0" lang="es-CO" sz="1800" u="none" cap="none" strike="noStrike">
                <a:solidFill>
                  <a:srgbClr val="000000"/>
                </a:solidFill>
                <a:latin typeface="Nunito"/>
                <a:ea typeface="Nunito"/>
                <a:cs typeface="Nunito"/>
                <a:sym typeface="Nunito"/>
              </a:rPr>
              <a:t> the office staff of employees as it relates to their computers. Everyone in an office most likely </a:t>
            </a:r>
            <a:r>
              <a:rPr b="0" i="0" lang="es-CO" sz="1800" u="sng" cap="none" strike="noStrike">
                <a:solidFill>
                  <a:srgbClr val="000000"/>
                </a:solidFill>
                <a:latin typeface="Nunito"/>
                <a:ea typeface="Nunito"/>
                <a:cs typeface="Nunito"/>
                <a:sym typeface="Nunito"/>
              </a:rPr>
              <a:t>uses</a:t>
            </a:r>
            <a:r>
              <a:rPr b="0" i="0" lang="es-CO" sz="1800" u="none" cap="none" strike="noStrike">
                <a:solidFill>
                  <a:srgbClr val="000000"/>
                </a:solidFill>
                <a:latin typeface="Nunito"/>
                <a:ea typeface="Nunito"/>
                <a:cs typeface="Nunito"/>
                <a:sym typeface="Nunito"/>
              </a:rPr>
              <a:t> a computer.</a:t>
            </a:r>
            <a:endParaRPr b="0" i="0" sz="1800" u="none" cap="none" strike="noStrike">
              <a:solidFill>
                <a:srgbClr val="000000"/>
              </a:solidFill>
              <a:latin typeface="Arial"/>
              <a:ea typeface="Arial"/>
              <a:cs typeface="Arial"/>
              <a:sym typeface="Arial"/>
            </a:endParaRPr>
          </a:p>
          <a:p>
            <a:pPr indent="0" lvl="0" marL="0" marR="0" rtl="0" algn="just">
              <a:lnSpc>
                <a:spcPct val="107000"/>
              </a:lnSpc>
              <a:spcBef>
                <a:spcPts val="3000"/>
              </a:spcBef>
              <a:spcAft>
                <a:spcPts val="0"/>
              </a:spcAft>
              <a:buNone/>
            </a:pPr>
            <a:r>
              <a:rPr b="0" i="0" lang="es-CO" sz="1800" u="none" cap="none" strike="noStrike">
                <a:solidFill>
                  <a:srgbClr val="000000"/>
                </a:solidFill>
                <a:latin typeface="Nunito"/>
                <a:ea typeface="Nunito"/>
                <a:cs typeface="Nunito"/>
                <a:sym typeface="Nunito"/>
              </a:rPr>
              <a:t>Most people don’t know what to </a:t>
            </a:r>
            <a:r>
              <a:rPr b="0" i="0" lang="es-CO" sz="1800" u="sng" cap="none" strike="noStrike">
                <a:solidFill>
                  <a:srgbClr val="000000"/>
                </a:solidFill>
                <a:latin typeface="Nunito"/>
                <a:ea typeface="Nunito"/>
                <a:cs typeface="Nunito"/>
                <a:sym typeface="Nunito"/>
              </a:rPr>
              <a:t>do</a:t>
            </a:r>
            <a:r>
              <a:rPr b="0" i="0" lang="es-CO" sz="1800" u="none" cap="none" strike="noStrike">
                <a:solidFill>
                  <a:srgbClr val="000000"/>
                </a:solidFill>
                <a:latin typeface="Nunito"/>
                <a:ea typeface="Nunito"/>
                <a:cs typeface="Nunito"/>
                <a:sym typeface="Nunito"/>
              </a:rPr>
              <a:t> when their computer </a:t>
            </a:r>
            <a:r>
              <a:rPr b="0" i="0" lang="es-CO" sz="1800" u="sng" cap="none" strike="noStrike">
                <a:solidFill>
                  <a:srgbClr val="000000"/>
                </a:solidFill>
                <a:latin typeface="Nunito"/>
                <a:ea typeface="Nunito"/>
                <a:cs typeface="Nunito"/>
                <a:sym typeface="Nunito"/>
              </a:rPr>
              <a:t>breaks</a:t>
            </a:r>
            <a:r>
              <a:rPr b="0" i="0" lang="es-CO" sz="1800" u="none" cap="none" strike="noStrike">
                <a:solidFill>
                  <a:srgbClr val="000000"/>
                </a:solidFill>
                <a:latin typeface="Nunito"/>
                <a:ea typeface="Nunito"/>
                <a:cs typeface="Nunito"/>
                <a:sym typeface="Nunito"/>
              </a:rPr>
              <a:t>, </a:t>
            </a:r>
            <a:r>
              <a:rPr b="0" i="0" lang="es-CO" sz="1800" u="sng" cap="none" strike="noStrike">
                <a:solidFill>
                  <a:srgbClr val="000000"/>
                </a:solidFill>
                <a:latin typeface="Nunito"/>
                <a:ea typeface="Nunito"/>
                <a:cs typeface="Nunito"/>
                <a:sym typeface="Nunito"/>
              </a:rPr>
              <a:t>needs</a:t>
            </a:r>
            <a:r>
              <a:rPr b="0" i="0" lang="es-CO" sz="1800" u="none" cap="none" strike="noStrike">
                <a:solidFill>
                  <a:srgbClr val="000000"/>
                </a:solidFill>
                <a:latin typeface="Nunito"/>
                <a:ea typeface="Nunito"/>
                <a:cs typeface="Nunito"/>
                <a:sym typeface="Nunito"/>
              </a:rPr>
              <a:t> a tune up, </a:t>
            </a:r>
            <a:r>
              <a:rPr b="0" i="0" lang="es-CO" sz="1800" u="sng" cap="none" strike="noStrike">
                <a:solidFill>
                  <a:srgbClr val="000000"/>
                </a:solidFill>
                <a:latin typeface="Nunito"/>
                <a:ea typeface="Nunito"/>
                <a:cs typeface="Nunito"/>
                <a:sym typeface="Nunito"/>
              </a:rPr>
              <a:t>needs</a:t>
            </a:r>
            <a:r>
              <a:rPr b="0" i="0" lang="es-CO" sz="1800" u="none" cap="none" strike="noStrike">
                <a:solidFill>
                  <a:srgbClr val="000000"/>
                </a:solidFill>
                <a:latin typeface="Nunito"/>
                <a:ea typeface="Nunito"/>
                <a:cs typeface="Nunito"/>
                <a:sym typeface="Nunito"/>
              </a:rPr>
              <a:t> software updates, or how to </a:t>
            </a:r>
            <a:r>
              <a:rPr b="0" i="0" lang="es-CO" sz="1800" u="sng" cap="none" strike="noStrike">
                <a:solidFill>
                  <a:srgbClr val="000000"/>
                </a:solidFill>
                <a:latin typeface="Nunito"/>
                <a:ea typeface="Nunito"/>
                <a:cs typeface="Nunito"/>
                <a:sym typeface="Nunito"/>
              </a:rPr>
              <a:t>move</a:t>
            </a:r>
            <a:r>
              <a:rPr b="0" i="0" lang="es-CO" sz="1800" u="none" cap="none" strike="noStrike">
                <a:solidFill>
                  <a:srgbClr val="000000"/>
                </a:solidFill>
                <a:latin typeface="Nunito"/>
                <a:ea typeface="Nunito"/>
                <a:cs typeface="Nunito"/>
                <a:sym typeface="Nunito"/>
              </a:rPr>
              <a:t> their information from one computer to a new one. This is when a person with an IT job appears. This IT person will </a:t>
            </a:r>
            <a:r>
              <a:rPr b="0" i="0" lang="es-CO" sz="1800" u="sng" cap="none" strike="noStrike">
                <a:solidFill>
                  <a:srgbClr val="000000"/>
                </a:solidFill>
                <a:latin typeface="Nunito"/>
                <a:ea typeface="Nunito"/>
                <a:cs typeface="Nunito"/>
                <a:sym typeface="Nunito"/>
              </a:rPr>
              <a:t>know</a:t>
            </a:r>
            <a:r>
              <a:rPr b="0" i="0" lang="es-CO" sz="1800" u="none" cap="none" strike="noStrike">
                <a:solidFill>
                  <a:srgbClr val="000000"/>
                </a:solidFill>
                <a:latin typeface="Nunito"/>
                <a:ea typeface="Nunito"/>
                <a:cs typeface="Nunito"/>
                <a:sym typeface="Nunito"/>
              </a:rPr>
              <a:t> how to </a:t>
            </a:r>
            <a:r>
              <a:rPr b="0" i="0" lang="es-CO" sz="1800" u="sng" cap="none" strike="noStrike">
                <a:solidFill>
                  <a:srgbClr val="000000"/>
                </a:solidFill>
                <a:latin typeface="Nunito"/>
                <a:ea typeface="Nunito"/>
                <a:cs typeface="Nunito"/>
                <a:sym typeface="Nunito"/>
              </a:rPr>
              <a:t>fix</a:t>
            </a:r>
            <a:r>
              <a:rPr b="0" i="0" lang="es-CO" sz="1800" u="none" cap="none" strike="noStrike">
                <a:solidFill>
                  <a:srgbClr val="000000"/>
                </a:solidFill>
                <a:latin typeface="Nunito"/>
                <a:ea typeface="Nunito"/>
                <a:cs typeface="Nunito"/>
                <a:sym typeface="Nunito"/>
              </a:rPr>
              <a:t> computer problems for the office staff so the office staff can </a:t>
            </a:r>
            <a:r>
              <a:rPr b="0" i="0" lang="es-CO" sz="1800" u="sng" cap="none" strike="noStrike">
                <a:solidFill>
                  <a:srgbClr val="000000"/>
                </a:solidFill>
                <a:latin typeface="Nunito"/>
                <a:ea typeface="Nunito"/>
                <a:cs typeface="Nunito"/>
                <a:sym typeface="Nunito"/>
              </a:rPr>
              <a:t>do</a:t>
            </a:r>
            <a:r>
              <a:rPr b="0" i="0" lang="es-CO" sz="1800" u="none" cap="none" strike="noStrike">
                <a:solidFill>
                  <a:srgbClr val="000000"/>
                </a:solidFill>
                <a:latin typeface="Nunito"/>
                <a:ea typeface="Nunito"/>
                <a:cs typeface="Nunito"/>
                <a:sym typeface="Nunito"/>
              </a:rPr>
              <a:t> their job.</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3000"/>
              </a:spcBef>
              <a:spcAft>
                <a:spcPts val="1500"/>
              </a:spcAft>
              <a:buNone/>
            </a:pPr>
            <a:r>
              <a:rPr b="0" i="0" lang="es-CO" sz="1800" u="none" cap="none" strike="noStrike">
                <a:solidFill>
                  <a:srgbClr val="000000"/>
                </a:solidFill>
                <a:latin typeface="Nunito"/>
                <a:ea typeface="Nunito"/>
                <a:cs typeface="Nunito"/>
                <a:sym typeface="Nunito"/>
              </a:rPr>
              <a:t>Another example of what a person with an IT job would do is </a:t>
            </a:r>
            <a:r>
              <a:rPr b="0" i="0" lang="es-CO" sz="1800" u="sng" cap="none" strike="noStrike">
                <a:solidFill>
                  <a:srgbClr val="000000"/>
                </a:solidFill>
                <a:latin typeface="Nunito"/>
                <a:ea typeface="Nunito"/>
                <a:cs typeface="Nunito"/>
                <a:sym typeface="Nunito"/>
              </a:rPr>
              <a:t>manage</a:t>
            </a:r>
            <a:r>
              <a:rPr b="0" i="0" lang="es-CO" sz="1800" u="none" cap="none" strike="noStrike">
                <a:solidFill>
                  <a:srgbClr val="000000"/>
                </a:solidFill>
                <a:latin typeface="Nunito"/>
                <a:ea typeface="Nunito"/>
                <a:cs typeface="Nunito"/>
                <a:sym typeface="Nunito"/>
              </a:rPr>
              <a:t> the network servers for a company. Network servers are the backbone of a company’s business. For all those office workers who use PC Computers, all their information and data is stored on a much larger and more powerful computer called a server. Network servers do everything. They </a:t>
            </a:r>
            <a:r>
              <a:rPr b="0" i="0" lang="es-CO" sz="1800" u="sng" cap="none" strike="noStrike">
                <a:solidFill>
                  <a:srgbClr val="000000"/>
                </a:solidFill>
                <a:latin typeface="Nunito"/>
                <a:ea typeface="Nunito"/>
                <a:cs typeface="Nunito"/>
                <a:sym typeface="Nunito"/>
              </a:rPr>
              <a:t>store</a:t>
            </a:r>
            <a:r>
              <a:rPr b="0" i="0" lang="es-CO" sz="1800" u="none" cap="none" strike="noStrike">
                <a:solidFill>
                  <a:srgbClr val="000000"/>
                </a:solidFill>
                <a:latin typeface="Nunito"/>
                <a:ea typeface="Nunito"/>
                <a:cs typeface="Nunito"/>
                <a:sym typeface="Nunito"/>
              </a:rPr>
              <a:t> data, they make sharing data easy so everyone in the company can </a:t>
            </a:r>
            <a:r>
              <a:rPr b="0" i="0" lang="es-CO" sz="1800" u="sng" cap="none" strike="noStrike">
                <a:solidFill>
                  <a:srgbClr val="000000"/>
                </a:solidFill>
                <a:latin typeface="Nunito"/>
                <a:ea typeface="Nunito"/>
                <a:cs typeface="Nunito"/>
                <a:sym typeface="Nunito"/>
              </a:rPr>
              <a:t>access</a:t>
            </a:r>
            <a:r>
              <a:rPr b="0" i="0" lang="es-CO" sz="1800" u="none" cap="none" strike="noStrike">
                <a:solidFill>
                  <a:srgbClr val="000000"/>
                </a:solidFill>
                <a:latin typeface="Nunito"/>
                <a:ea typeface="Nunito"/>
                <a:cs typeface="Nunito"/>
                <a:sym typeface="Nunito"/>
              </a:rPr>
              <a:t> it.</a:t>
            </a:r>
            <a:endParaRPr b="0" i="0" sz="18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27"/>
          <p:cNvPicPr preferRelativeResize="0"/>
          <p:nvPr/>
        </p:nvPicPr>
        <p:blipFill rotWithShape="1">
          <a:blip r:embed="rId3">
            <a:alphaModFix/>
          </a:blip>
          <a:srcRect b="0" l="42726" r="0" t="0"/>
          <a:stretch/>
        </p:blipFill>
        <p:spPr>
          <a:xfrm>
            <a:off x="8264106" y="0"/>
            <a:ext cx="3927894" cy="6858000"/>
          </a:xfrm>
          <a:prstGeom prst="rect">
            <a:avLst/>
          </a:prstGeom>
          <a:noFill/>
          <a:ln>
            <a:noFill/>
          </a:ln>
        </p:spPr>
      </p:pic>
      <p:sp>
        <p:nvSpPr>
          <p:cNvPr id="214" name="Google Shape;214;p27"/>
          <p:cNvSpPr/>
          <p:nvPr/>
        </p:nvSpPr>
        <p:spPr>
          <a:xfrm>
            <a:off x="8264106" y="0"/>
            <a:ext cx="3927894" cy="6858000"/>
          </a:xfrm>
          <a:prstGeom prst="rect">
            <a:avLst/>
          </a:prstGeom>
          <a:solidFill>
            <a:srgbClr val="001059">
              <a:alpha val="6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215" name="Google Shape;215;p27"/>
          <p:cNvGrpSpPr/>
          <p:nvPr/>
        </p:nvGrpSpPr>
        <p:grpSpPr>
          <a:xfrm>
            <a:off x="189780" y="51012"/>
            <a:ext cx="9737058" cy="770002"/>
            <a:chOff x="597743" y="203053"/>
            <a:chExt cx="9737058" cy="770002"/>
          </a:xfrm>
        </p:grpSpPr>
        <p:pic>
          <p:nvPicPr>
            <p:cNvPr id="216" name="Google Shape;216;p27"/>
            <p:cNvPicPr preferRelativeResize="0"/>
            <p:nvPr/>
          </p:nvPicPr>
          <p:blipFill rotWithShape="1">
            <a:blip r:embed="rId4">
              <a:alphaModFix/>
            </a:blip>
            <a:srcRect b="0" l="0" r="0" t="0"/>
            <a:stretch/>
          </p:blipFill>
          <p:spPr>
            <a:xfrm>
              <a:off x="597743" y="398399"/>
              <a:ext cx="1088021" cy="379310"/>
            </a:xfrm>
            <a:prstGeom prst="rect">
              <a:avLst/>
            </a:prstGeom>
            <a:noFill/>
            <a:ln>
              <a:noFill/>
            </a:ln>
          </p:spPr>
        </p:pic>
        <p:pic>
          <p:nvPicPr>
            <p:cNvPr id="217" name="Google Shape;217;p27"/>
            <p:cNvPicPr preferRelativeResize="0"/>
            <p:nvPr/>
          </p:nvPicPr>
          <p:blipFill rotWithShape="1">
            <a:blip r:embed="rId5">
              <a:alphaModFix/>
            </a:blip>
            <a:srcRect b="0" l="0" r="0" t="0"/>
            <a:stretch/>
          </p:blipFill>
          <p:spPr>
            <a:xfrm>
              <a:off x="8911129" y="203053"/>
              <a:ext cx="1423672" cy="770002"/>
            </a:xfrm>
            <a:prstGeom prst="rect">
              <a:avLst/>
            </a:prstGeom>
            <a:noFill/>
            <a:ln>
              <a:noFill/>
            </a:ln>
          </p:spPr>
        </p:pic>
      </p:grpSp>
      <p:pic>
        <p:nvPicPr>
          <p:cNvPr id="218" name="Google Shape;218;p27"/>
          <p:cNvPicPr preferRelativeResize="0"/>
          <p:nvPr/>
        </p:nvPicPr>
        <p:blipFill rotWithShape="1">
          <a:blip r:embed="rId6">
            <a:alphaModFix/>
          </a:blip>
          <a:srcRect b="0" l="0" r="0" t="0"/>
          <a:stretch/>
        </p:blipFill>
        <p:spPr>
          <a:xfrm>
            <a:off x="9538573" y="5482507"/>
            <a:ext cx="2339170" cy="1120852"/>
          </a:xfrm>
          <a:prstGeom prst="rect">
            <a:avLst/>
          </a:prstGeom>
          <a:noFill/>
          <a:ln>
            <a:noFill/>
          </a:ln>
        </p:spPr>
      </p:pic>
      <p:sp>
        <p:nvSpPr>
          <p:cNvPr id="219" name="Google Shape;219;p27"/>
          <p:cNvSpPr/>
          <p:nvPr/>
        </p:nvSpPr>
        <p:spPr>
          <a:xfrm>
            <a:off x="189780" y="1377994"/>
            <a:ext cx="7904909" cy="4661493"/>
          </a:xfrm>
          <a:prstGeom prst="roundRect">
            <a:avLst>
              <a:gd fmla="val 16667" name="adj"/>
            </a:avLst>
          </a:prstGeom>
          <a:gradFill>
            <a:gsLst>
              <a:gs pos="0">
                <a:srgbClr val="A0F4FD"/>
              </a:gs>
              <a:gs pos="100000">
                <a:srgbClr val="D2A6FF"/>
              </a:gs>
            </a:gsLst>
            <a:lin ang="0" scaled="0"/>
          </a:gradFill>
          <a:ln cap="flat" cmpd="sng" w="12700">
            <a:solidFill>
              <a:srgbClr val="D2A6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just">
              <a:lnSpc>
                <a:spcPct val="115000"/>
              </a:lnSpc>
              <a:spcBef>
                <a:spcPts val="1500"/>
              </a:spcBef>
              <a:spcAft>
                <a:spcPts val="0"/>
              </a:spcAft>
              <a:buNone/>
            </a:pPr>
            <a:r>
              <a:rPr b="0" i="0" lang="es-CO" sz="1800" u="none" cap="none" strike="noStrike">
                <a:solidFill>
                  <a:srgbClr val="000000"/>
                </a:solidFill>
                <a:latin typeface="Nunito"/>
                <a:ea typeface="Nunito"/>
                <a:cs typeface="Nunito"/>
                <a:sym typeface="Nunito"/>
              </a:rPr>
              <a:t>Network servers are very important to businesses and when they are not working right, the business could potentially lose millions of dollars. This is why they hire specially trained people for these IT jobs. These IT professionals are specially trained to keep the IT department working 24/7.</a:t>
            </a:r>
            <a:endParaRPr b="0" i="0" sz="1800" u="none" cap="none" strike="noStrike">
              <a:solidFill>
                <a:srgbClr val="000000"/>
              </a:solidFill>
              <a:latin typeface="Times New Roman"/>
              <a:ea typeface="Times New Roman"/>
              <a:cs typeface="Times New Roman"/>
              <a:sym typeface="Times New Roman"/>
            </a:endParaRPr>
          </a:p>
          <a:p>
            <a:pPr indent="0" lvl="0" marL="0" marR="0" rtl="0" algn="just">
              <a:lnSpc>
                <a:spcPct val="115000"/>
              </a:lnSpc>
              <a:spcBef>
                <a:spcPts val="1200"/>
              </a:spcBef>
              <a:spcAft>
                <a:spcPts val="0"/>
              </a:spcAft>
              <a:buNone/>
            </a:pPr>
            <a:r>
              <a:rPr b="1" i="0" lang="es-CO" sz="2400" u="none" cap="none" strike="noStrike">
                <a:solidFill>
                  <a:srgbClr val="000000"/>
                </a:solidFill>
                <a:latin typeface="Nunito"/>
                <a:ea typeface="Nunito"/>
                <a:cs typeface="Nunito"/>
                <a:sym typeface="Nunito"/>
              </a:rPr>
              <a:t>How do you get a Programming job in IT?</a:t>
            </a:r>
            <a:endParaRPr b="0" i="0" sz="2400" u="none" cap="none" strike="noStrike">
              <a:solidFill>
                <a:srgbClr val="000000"/>
              </a:solidFill>
              <a:latin typeface="Arial"/>
              <a:ea typeface="Arial"/>
              <a:cs typeface="Arial"/>
              <a:sym typeface="Arial"/>
            </a:endParaRPr>
          </a:p>
          <a:p>
            <a:pPr indent="0" lvl="0" marL="0" marR="0" rtl="0" algn="just">
              <a:lnSpc>
                <a:spcPct val="115000"/>
              </a:lnSpc>
              <a:spcBef>
                <a:spcPts val="2300"/>
              </a:spcBef>
              <a:spcAft>
                <a:spcPts val="800"/>
              </a:spcAft>
              <a:buNone/>
            </a:pPr>
            <a:r>
              <a:rPr b="0" i="0" lang="es-CO" sz="1800" u="none" cap="none" strike="noStrike">
                <a:solidFill>
                  <a:srgbClr val="000000"/>
                </a:solidFill>
                <a:latin typeface="Nunito"/>
                <a:ea typeface="Nunito"/>
                <a:cs typeface="Nunito"/>
                <a:sym typeface="Nunito"/>
              </a:rPr>
              <a:t>There are many different programming languages. There is PHP, DB2, Cobol, C, Pearl, Oracle, SQL. The list is practically endless of programming languages. To get a programming job in IT, you would need to study that particular programming language on your own, in college or through online classes. Getting a programming job in IT is a great start for people who have strong math and analytical skills.</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grpSp>
        <p:nvGrpSpPr>
          <p:cNvPr id="225" name="Google Shape;225;p5"/>
          <p:cNvGrpSpPr/>
          <p:nvPr/>
        </p:nvGrpSpPr>
        <p:grpSpPr>
          <a:xfrm>
            <a:off x="601045" y="195198"/>
            <a:ext cx="10989910" cy="770002"/>
            <a:chOff x="626478" y="195198"/>
            <a:chExt cx="10989910" cy="770002"/>
          </a:xfrm>
        </p:grpSpPr>
        <p:pic>
          <p:nvPicPr>
            <p:cNvPr id="226" name="Google Shape;226;p5"/>
            <p:cNvPicPr preferRelativeResize="0"/>
            <p:nvPr/>
          </p:nvPicPr>
          <p:blipFill rotWithShape="1">
            <a:blip r:embed="rId3">
              <a:alphaModFix/>
            </a:blip>
            <a:srcRect b="0" l="0" r="0" t="0"/>
            <a:stretch/>
          </p:blipFill>
          <p:spPr>
            <a:xfrm>
              <a:off x="10192397" y="195198"/>
              <a:ext cx="1423991" cy="770002"/>
            </a:xfrm>
            <a:prstGeom prst="rect">
              <a:avLst/>
            </a:prstGeom>
            <a:noFill/>
            <a:ln>
              <a:noFill/>
            </a:ln>
          </p:spPr>
        </p:pic>
        <p:pic>
          <p:nvPicPr>
            <p:cNvPr id="227" name="Google Shape;227;p5"/>
            <p:cNvPicPr preferRelativeResize="0"/>
            <p:nvPr/>
          </p:nvPicPr>
          <p:blipFill rotWithShape="1">
            <a:blip r:embed="rId4">
              <a:alphaModFix/>
            </a:blip>
            <a:srcRect b="0" l="0" r="0" t="0"/>
            <a:stretch/>
          </p:blipFill>
          <p:spPr>
            <a:xfrm>
              <a:off x="626478" y="390743"/>
              <a:ext cx="1088022" cy="378913"/>
            </a:xfrm>
            <a:prstGeom prst="rect">
              <a:avLst/>
            </a:prstGeom>
            <a:noFill/>
            <a:ln>
              <a:noFill/>
            </a:ln>
          </p:spPr>
        </p:pic>
      </p:grpSp>
      <p:pic>
        <p:nvPicPr>
          <p:cNvPr id="228" name="Google Shape;228;p5"/>
          <p:cNvPicPr preferRelativeResize="0"/>
          <p:nvPr/>
        </p:nvPicPr>
        <p:blipFill rotWithShape="1">
          <a:blip r:embed="rId5">
            <a:alphaModFix/>
          </a:blip>
          <a:srcRect b="0" l="0" r="0" t="0"/>
          <a:stretch/>
        </p:blipFill>
        <p:spPr>
          <a:xfrm>
            <a:off x="597743" y="398399"/>
            <a:ext cx="1088021" cy="379310"/>
          </a:xfrm>
          <a:prstGeom prst="rect">
            <a:avLst/>
          </a:prstGeom>
          <a:noFill/>
          <a:ln>
            <a:noFill/>
          </a:ln>
        </p:spPr>
      </p:pic>
      <p:sp>
        <p:nvSpPr>
          <p:cNvPr id="229" name="Google Shape;229;p5"/>
          <p:cNvSpPr txBox="1"/>
          <p:nvPr/>
        </p:nvSpPr>
        <p:spPr>
          <a:xfrm>
            <a:off x="597743" y="1587920"/>
            <a:ext cx="10807908" cy="46162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1" lang="es-CO" sz="2400" u="none" cap="none" strike="noStrike">
                <a:solidFill>
                  <a:srgbClr val="001059"/>
                </a:solidFill>
                <a:latin typeface="Nunito Sans"/>
                <a:ea typeface="Nunito Sans"/>
                <a:cs typeface="Nunito Sans"/>
                <a:sym typeface="Nunito Sans"/>
              </a:rPr>
              <a:t>Match the words (on the right) to its corresponding definition (on the left).</a:t>
            </a:r>
            <a:endParaRPr/>
          </a:p>
        </p:txBody>
      </p:sp>
      <p:pic>
        <p:nvPicPr>
          <p:cNvPr id="230" name="Google Shape;230;p5">
            <a:hlinkClick r:id="rId6"/>
          </p:cNvPr>
          <p:cNvPicPr preferRelativeResize="0"/>
          <p:nvPr/>
        </p:nvPicPr>
        <p:blipFill rotWithShape="1">
          <a:blip r:embed="rId7">
            <a:alphaModFix/>
          </a:blip>
          <a:srcRect b="0" l="0" r="0" t="0"/>
          <a:stretch/>
        </p:blipFill>
        <p:spPr>
          <a:xfrm>
            <a:off x="597743" y="2213398"/>
            <a:ext cx="7361382" cy="4138756"/>
          </a:xfrm>
          <a:prstGeom prst="rect">
            <a:avLst/>
          </a:prstGeom>
          <a:noFill/>
          <a:ln>
            <a:noFill/>
          </a:ln>
        </p:spPr>
      </p:pic>
      <p:sp>
        <p:nvSpPr>
          <p:cNvPr id="231" name="Google Shape;231;p5"/>
          <p:cNvSpPr txBox="1"/>
          <p:nvPr/>
        </p:nvSpPr>
        <p:spPr>
          <a:xfrm>
            <a:off x="6175017" y="6435210"/>
            <a:ext cx="5907056"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sng" cap="none" strike="noStrike">
                <a:solidFill>
                  <a:srgbClr val="000000"/>
                </a:solidFill>
                <a:latin typeface="Arial"/>
                <a:ea typeface="Arial"/>
                <a:cs typeface="Arial"/>
                <a:sym typeface="Arial"/>
                <a:hlinkClick r:id="rId8">
                  <a:extLst>
                    <a:ext uri="{A12FA001-AC4F-418D-AE19-62706E023703}">
                      <ahyp:hlinkClr val="tx"/>
                    </a:ext>
                  </a:extLst>
                </a:hlinkClick>
              </a:rPr>
              <a:t>https://es.educaplay.com/recursos-educativos/18398539-it_actions.html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32" name="Google Shape;232;p5"/>
          <p:cNvSpPr/>
          <p:nvPr/>
        </p:nvSpPr>
        <p:spPr>
          <a:xfrm>
            <a:off x="2625777" y="161956"/>
            <a:ext cx="6940445" cy="1262110"/>
          </a:xfrm>
          <a:prstGeom prst="roundRect">
            <a:avLst>
              <a:gd fmla="val 50000" name="adj"/>
            </a:avLst>
          </a:prstGeom>
          <a:gradFill>
            <a:gsLst>
              <a:gs pos="0">
                <a:srgbClr val="D2A6FF"/>
              </a:gs>
              <a:gs pos="100000">
                <a:srgbClr val="ADF6FE"/>
              </a:gs>
            </a:gsLst>
            <a:lin ang="10800000" scaled="0"/>
          </a:gradFill>
          <a:ln cap="flat" cmpd="sng" w="12700">
            <a:solidFill>
              <a:srgbClr val="ADF6FE"/>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7000"/>
              </a:lnSpc>
              <a:spcBef>
                <a:spcPts val="0"/>
              </a:spcBef>
              <a:spcAft>
                <a:spcPts val="0"/>
              </a:spcAft>
              <a:buNone/>
            </a:pPr>
            <a:r>
              <a:t/>
            </a:r>
            <a:endParaRPr b="1" i="0" sz="2800" u="none" cap="none" strike="noStrike">
              <a:solidFill>
                <a:srgbClr val="1E4E79"/>
              </a:solidFill>
              <a:latin typeface="Nunito"/>
              <a:ea typeface="Nunito"/>
              <a:cs typeface="Nunito"/>
              <a:sym typeface="Nunito"/>
            </a:endParaRPr>
          </a:p>
          <a:p>
            <a:pPr indent="0" lvl="0" marL="0" marR="0" rtl="0" algn="ctr">
              <a:lnSpc>
                <a:spcPct val="107000"/>
              </a:lnSpc>
              <a:spcBef>
                <a:spcPts val="800"/>
              </a:spcBef>
              <a:spcAft>
                <a:spcPts val="0"/>
              </a:spcAft>
              <a:buNone/>
            </a:pPr>
            <a:r>
              <a:rPr b="1" i="0" lang="es-CO" sz="2800" u="none" cap="none" strike="noStrike">
                <a:solidFill>
                  <a:srgbClr val="1E4E79"/>
                </a:solidFill>
                <a:latin typeface="Nunito"/>
                <a:ea typeface="Nunito"/>
                <a:cs typeface="Nunito"/>
                <a:sym typeface="Nunito"/>
              </a:rPr>
              <a:t>VOCABULARY ACTIVITY # 2</a:t>
            </a:r>
            <a:endParaRPr/>
          </a:p>
          <a:p>
            <a:pPr indent="0" lvl="0" marL="0" marR="0" rtl="0" algn="ctr">
              <a:lnSpc>
                <a:spcPct val="107000"/>
              </a:lnSpc>
              <a:spcBef>
                <a:spcPts val="800"/>
              </a:spcBef>
              <a:spcAft>
                <a:spcPts val="800"/>
              </a:spcAft>
              <a:buNone/>
            </a:pPr>
            <a:r>
              <a:rPr b="1" i="0" lang="es-CO" sz="2400" u="none" cap="none" strike="noStrike">
                <a:solidFill>
                  <a:srgbClr val="000000"/>
                </a:solidFill>
                <a:latin typeface="Nunito"/>
                <a:ea typeface="Nunito"/>
                <a:cs typeface="Nunito"/>
                <a:sym typeface="Nunito"/>
              </a:rPr>
              <a:t>IT_Actions</a:t>
            </a:r>
            <a:endParaRPr b="0" i="0" sz="2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2023-12-20T20:41:55Z</dcterms:created>
  <dc:creator>Cymetria Diseño</dc:creator>
</cp:coreProperties>
</file>